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144000" cy="5143500"/>
  <p:notesSz cx="5143500" cy="9144000"/>
  <p:defaultTextStyle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36" d="100"/>
          <a:sy n="136" d="100"/>
        </p:scale>
        <p:origin x="216" y="312"/>
      </p:cViewPr>
      <p:guideLst>
        <p:guide pos="2880"/>
        <p:guide orient="horz" pos="16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 panose="020B0604020202020204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 panose="020B0604020202020204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 panose="020B0604020202020204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 panose="020B0604020202020204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 panose="020B0604020202020204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 panose="020B0604020202020204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 panose="020B0604020202020204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 panose="020B0604020202020204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 panose="020B0604020202020204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954419" y="689740"/>
            <a:ext cx="6470327" cy="87503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4450" b="1" spc="36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大学生请假管理系统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954419" y="1538735"/>
            <a:ext cx="3294031" cy="46634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8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Python与Django技术应用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954419" y="2345341"/>
            <a:ext cx="1935115" cy="343090"/>
          </a:xfrm>
          <a:custGeom>
            <a:avLst/>
            <a:gdLst/>
            <a:ahLst/>
            <a:cxnLst/>
            <a:rect l="l" t="t" r="r" b="b"/>
            <a:pathLst>
              <a:path w="1935115" h="343090" extrusionOk="0">
                <a:moveTo>
                  <a:pt x="171545" y="0"/>
                </a:moveTo>
                <a:moveTo>
                  <a:pt x="171545" y="0"/>
                </a:moveTo>
                <a:lnTo>
                  <a:pt x="1763570" y="0"/>
                </a:lnTo>
                <a:quadBezTo>
                  <a:pt x="1935115" y="0"/>
                  <a:pt x="1935115" y="171545"/>
                </a:quadBezTo>
                <a:lnTo>
                  <a:pt x="1935115" y="171545"/>
                </a:lnTo>
                <a:quadBezTo>
                  <a:pt x="1935115" y="343090"/>
                  <a:pt x="1763570" y="343090"/>
                </a:quadBezTo>
                <a:lnTo>
                  <a:pt x="171545" y="343090"/>
                </a:lnTo>
                <a:quadBezTo>
                  <a:pt x="0" y="343090"/>
                  <a:pt x="0" y="171545"/>
                </a:quadBezTo>
                <a:lnTo>
                  <a:pt x="0" y="171545"/>
                </a:lnTo>
                <a:quadBezTo>
                  <a:pt x="0" y="0"/>
                  <a:pt x="171545" y="0"/>
                </a:quadBezTo>
                <a:close/>
              </a:path>
            </a:pathLst>
          </a:custGeom>
          <a:solidFill>
            <a:srgbClr val="FFFFFF">
              <a:alpha val="10000"/>
            </a:srgbClr>
          </a:solidFill>
        </p:spPr>
      </p:sp>
      <p:sp>
        <p:nvSpPr>
          <p:cNvPr id="5" name="Text 3"/>
          <p:cNvSpPr/>
          <p:nvPr/>
        </p:nvSpPr>
        <p:spPr bwMode="auto">
          <a:xfrm>
            <a:off x="1035982" y="2315718"/>
            <a:ext cx="177199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汇报人:XXX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MySQL数据库特性</a:t>
            </a:r>
            <a:endParaRPr lang="en-US" sz="1450"/>
          </a:p>
        </p:txBody>
      </p:sp>
      <p:pic>
        <p:nvPicPr>
          <p:cNvPr id="3" name="Image 0" descr="https://sgw-dx.xf-yun.com/api/v1/sparkdesk/_1741352117099b47fbea72e924cad9d4bcf0e6a5396a6.jpg?authorization=c2ltcGxlLWp3dCBhaz1zcGFya2Rlc2s4MDAwMDAwMDAwMDE7ZXhwPTMzMTgxNTIxMTc7YWxnbz1obWFjLXNoYTI1NjtzaWc9YkVyVDJjYjg1MEh2aEg1UnBNQkxXcEphMEk0OWRuZ1hQSmt5YnZIUTJaMD0=&amp;x_location=7YfmxI7B7uKO7jlRxIftd60v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786384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高性能和可靠性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822960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MySQL以其卓越的性能和稳定性著称，支持多种操作系统如Linux、Windows和macOS，确保了在各种环境下的高效运行和数据安全。</a:t>
            </a:r>
            <a:endParaRPr lang="en-US" sz="1450"/>
          </a:p>
        </p:txBody>
      </p:sp>
      <p:pic>
        <p:nvPicPr>
          <p:cNvPr id="6" name="Image 1" descr="https://sgw-dx.xf-yun.com/api/v1/sparkdesk/_17413521198765b888f3588724caf8602263d53561d91.jpg?authorization=c2ltcGxlLWp3dCBhaz1zcGFya2Rlc2s4MDAwMDAwMDAwMDE7ZXhwPTMzMTgxNTIxMTk7YWxnbz1obWFjLXNoYTI1NjtzaWc9dWpQQmViYVptejdVbTUzUVZ1aGpadlZQZGxFdWM2Z2VYeG12T21vRDJFST0=&amp;x_location=7YfmxI7B7uKO7jlRxIftd60vfLD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328416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客户端-服务器架构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3401568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采用客户端-服务器架构，MySQL允许通过网络进行通信，实现远程数据库访问和管理，提高了数据处理的灵活性和效率。</a:t>
            </a:r>
            <a:endParaRPr lang="en-US" sz="1450"/>
          </a:p>
        </p:txBody>
      </p:sp>
      <p:pic>
        <p:nvPicPr>
          <p:cNvPr id="9" name="Image 2" descr="https://sgw-dx.xf-yun.com/api/v1/sparkdesk/_1741352123062abb88ebda6254ed6a9dcdd8d41d87e56.jpg?authorization=c2ltcGxlLWp3dCBhaz1zcGFya2Rlc2s4MDAwMDAwMDAwMDE7ZXhwPTMzMTgxNTIxMjM7YWxnbz1obWFjLXNoYTI1NjtzaWc9VDBTR0JvM3puWkZUNlJnTEoyQXBzV1ZPTGd5aTBSajFFT3FldzZGaXc4VT0=&amp;x_location=7YfmxI7B7uKO7jlRxIftd60vfLD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5870448" y="2447488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丰富的数据类型与高级功能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5943600" y="2775208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MySQL提供多样化的数据类型，并支持事务处理、子查询及复杂连接操作，同时拥有存储过程、触发器和视图等高级功能，增强了数据库操作的效率和能力。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B/S结构说明</a:t>
            </a:r>
            <a:endParaRPr lang="en-US" sz="1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 bwMode="auto">
          <a:xfrm>
            <a:off x="0" y="886688"/>
            <a:ext cx="4523239" cy="405361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 bwMode="auto">
          <a:xfrm>
            <a:off x="0" y="903148"/>
            <a:ext cx="4523239" cy="439854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009529"/>
            <a:ext cx="4523239" cy="452323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 bwMode="auto">
          <a:xfrm>
            <a:off x="4122902" y="1093989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B/S结构定义</a:t>
            </a:r>
            <a:endParaRPr lang="en-US" sz="1450"/>
          </a:p>
        </p:txBody>
      </p:sp>
      <p:sp>
        <p:nvSpPr>
          <p:cNvPr id="7" name="Text 2"/>
          <p:cNvSpPr/>
          <p:nvPr/>
        </p:nvSpPr>
        <p:spPr bwMode="auto">
          <a:xfrm>
            <a:off x="4122902" y="1395741"/>
            <a:ext cx="4476025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B/S结构，即浏览器/服务器架构，是一种将用户界面和业务逻辑分离的应用程序架构模式。用户通过浏览器访问服务器上的应用程序，实现跨平台性和可访问性。</a:t>
            </a:r>
            <a:endParaRPr lang="en-US" sz="1450"/>
          </a:p>
        </p:txBody>
      </p:sp>
      <p:sp>
        <p:nvSpPr>
          <p:cNvPr id="8" name="Text 3"/>
          <p:cNvSpPr/>
          <p:nvPr/>
        </p:nvSpPr>
        <p:spPr bwMode="auto">
          <a:xfrm>
            <a:off x="4122902" y="2258934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优势与特点</a:t>
            </a:r>
            <a:endParaRPr lang="en-US" sz="1450"/>
          </a:p>
        </p:txBody>
      </p:sp>
      <p:sp>
        <p:nvSpPr>
          <p:cNvPr id="9" name="Text 4"/>
          <p:cNvSpPr/>
          <p:nvPr/>
        </p:nvSpPr>
        <p:spPr bwMode="auto">
          <a:xfrm>
            <a:off x="4122902" y="2555200"/>
            <a:ext cx="447602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B/S结构的优势在于其跨平台性和可访问性。用户无需安装特定客户端软件，只需支持Web技术的浏览器即可访问应用程序，使得部署和维护更加容易。</a:t>
            </a:r>
            <a:endParaRPr lang="en-US" sz="1450"/>
          </a:p>
        </p:txBody>
      </p:sp>
      <p:sp>
        <p:nvSpPr>
          <p:cNvPr id="10" name="Text 5"/>
          <p:cNvSpPr/>
          <p:nvPr/>
        </p:nvSpPr>
        <p:spPr bwMode="auto">
          <a:xfrm>
            <a:off x="4122115" y="3522635"/>
            <a:ext cx="438912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MVC模式结合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4122902" y="3824695"/>
            <a:ext cx="447602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B/S结构通常与MVC模式结合使用，以实现高效的用户界面和业务逻辑分离。服务器端处理业务逻辑，将结果发送到客户端浏览器进行展示，提高开发效率和代码复用性。</a:t>
            </a:r>
            <a:endParaRPr lang="en-US" sz="1450"/>
          </a:p>
        </p:txBody>
      </p:sp>
      <p:sp>
        <p:nvSpPr>
          <p:cNvPr id="12" name="Shape 7"/>
          <p:cNvSpPr/>
          <p:nvPr/>
        </p:nvSpPr>
        <p:spPr bwMode="auto">
          <a:xfrm>
            <a:off x="2673371" y="1805964"/>
            <a:ext cx="499914" cy="0"/>
          </a:xfrm>
          <a:custGeom>
            <a:avLst/>
            <a:gdLst/>
            <a:ahLst/>
            <a:cxnLst/>
            <a:rect l="l" t="t" r="r" b="b"/>
            <a:pathLst>
              <a:path w="499914" extrusionOk="0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13" name="Shape 8"/>
          <p:cNvSpPr/>
          <p:nvPr/>
        </p:nvSpPr>
        <p:spPr bwMode="auto">
          <a:xfrm>
            <a:off x="3162037" y="2856649"/>
            <a:ext cx="350493" cy="0"/>
          </a:xfrm>
          <a:custGeom>
            <a:avLst/>
            <a:gdLst/>
            <a:ahLst/>
            <a:cxnLst/>
            <a:rect l="l" t="t" r="r" b="b"/>
            <a:pathLst>
              <a:path w="350493" extrusionOk="0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14" name="Shape 9"/>
          <p:cNvSpPr/>
          <p:nvPr/>
        </p:nvSpPr>
        <p:spPr bwMode="auto">
          <a:xfrm>
            <a:off x="2804600" y="4003258"/>
            <a:ext cx="1103131" cy="0"/>
          </a:xfrm>
          <a:custGeom>
            <a:avLst/>
            <a:gdLst/>
            <a:ahLst/>
            <a:cxnLst/>
            <a:rect l="l" t="t" r="r" b="b"/>
            <a:pathLst>
              <a:path w="1103131" extrusionOk="0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15" name="Text 10"/>
          <p:cNvSpPr/>
          <p:nvPr/>
        </p:nvSpPr>
        <p:spPr bwMode="auto">
          <a:xfrm>
            <a:off x="1838595" y="1558724"/>
            <a:ext cx="794445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16" name="Text 11"/>
          <p:cNvSpPr/>
          <p:nvPr/>
        </p:nvSpPr>
        <p:spPr bwMode="auto">
          <a:xfrm>
            <a:off x="1605529" y="2616315"/>
            <a:ext cx="1312181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7" name="Text 12"/>
          <p:cNvSpPr/>
          <p:nvPr/>
        </p:nvSpPr>
        <p:spPr bwMode="auto">
          <a:xfrm>
            <a:off x="1426313" y="3754199"/>
            <a:ext cx="1670613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758038" y="692534"/>
            <a:ext cx="1627924" cy="11338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750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376611" y="1651916"/>
            <a:ext cx="8390777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3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需求分析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4387465" y="2558141"/>
            <a:ext cx="369070" cy="0"/>
          </a:xfrm>
          <a:custGeom>
            <a:avLst/>
            <a:gdLst/>
            <a:ahLst/>
            <a:cxnLst/>
            <a:rect l="l" t="t" r="r" b="b"/>
            <a:pathLst>
              <a:path w="369070" extrusionOk="0">
                <a:moveTo>
                  <a:pt x="0" y="0"/>
                </a:moveTo>
                <a:moveTo>
                  <a:pt x="0" y="0"/>
                </a:moveTo>
                <a:lnTo>
                  <a:pt x="369070" y="0"/>
                </a:lnTo>
              </a:path>
            </a:pathLst>
          </a:custGeom>
          <a:noFill/>
          <a:ln w="47625">
            <a:solidFill>
              <a:srgbClr val="0B3EAA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性能需求分析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886148" y="1536231"/>
            <a:ext cx="22128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需求收集与沟通</a:t>
            </a:r>
            <a:endParaRPr lang="en-US" sz="1450"/>
          </a:p>
        </p:txBody>
      </p:sp>
      <p:sp>
        <p:nvSpPr>
          <p:cNvPr id="4" name="Text 2"/>
          <p:cNvSpPr/>
          <p:nvPr/>
        </p:nvSpPr>
        <p:spPr bwMode="auto">
          <a:xfrm>
            <a:off x="886148" y="1920278"/>
            <a:ext cx="2212848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性能需求分析的首要步骤是通过与项目利益相关者的深入交流，全面收集用户的具体需求和期望，确保对用户需求有彻底的理解。</a:t>
            </a:r>
            <a:endParaRPr lang="en-US" sz="1450"/>
          </a:p>
        </p:txBody>
      </p:sp>
      <p:sp>
        <p:nvSpPr>
          <p:cNvPr id="5" name="Shape 3"/>
          <p:cNvSpPr/>
          <p:nvPr/>
        </p:nvSpPr>
        <p:spPr bwMode="auto">
          <a:xfrm>
            <a:off x="886489" y="1045921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Text 4"/>
          <p:cNvSpPr/>
          <p:nvPr/>
        </p:nvSpPr>
        <p:spPr bwMode="auto">
          <a:xfrm>
            <a:off x="813116" y="1076047"/>
            <a:ext cx="554470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7" name="Text 5"/>
          <p:cNvSpPr/>
          <p:nvPr/>
        </p:nvSpPr>
        <p:spPr bwMode="auto">
          <a:xfrm>
            <a:off x="3502092" y="1527087"/>
            <a:ext cx="22128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需求评估与优先级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3502092" y="1920278"/>
            <a:ext cx="2212848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在收集到需求后，团队需识别和评估这些需求的可行性，包括技术、经济及操作层面，同时明确需求的优先级，处理需求间的冲突。</a:t>
            </a:r>
            <a:endParaRPr lang="en-US" sz="1450"/>
          </a:p>
        </p:txBody>
      </p:sp>
      <p:sp>
        <p:nvSpPr>
          <p:cNvPr id="9" name="Shape 7"/>
          <p:cNvSpPr/>
          <p:nvPr/>
        </p:nvSpPr>
        <p:spPr bwMode="auto">
          <a:xfrm>
            <a:off x="3502092" y="1045921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0" name="Text 8"/>
          <p:cNvSpPr/>
          <p:nvPr/>
        </p:nvSpPr>
        <p:spPr bwMode="auto">
          <a:xfrm>
            <a:off x="3447228" y="1076047"/>
            <a:ext cx="517553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6118036" y="1527087"/>
            <a:ext cx="22128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替代方案与决策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6118036" y="1920278"/>
            <a:ext cx="2212848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分析师需评估不同的解决方案，揭示潜在的问题和矛盾，通过性能需求分析来选择最合适的方案，以满足项目的性能目标。</a:t>
            </a:r>
            <a:endParaRPr lang="en-US" sz="1450"/>
          </a:p>
        </p:txBody>
      </p:sp>
      <p:sp>
        <p:nvSpPr>
          <p:cNvPr id="13" name="Shape 11"/>
          <p:cNvSpPr/>
          <p:nvPr/>
        </p:nvSpPr>
        <p:spPr bwMode="auto">
          <a:xfrm>
            <a:off x="6118036" y="1045921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4" name="Text 12"/>
          <p:cNvSpPr/>
          <p:nvPr/>
        </p:nvSpPr>
        <p:spPr bwMode="auto">
          <a:xfrm>
            <a:off x="6090604" y="1076047"/>
            <a:ext cx="479885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可行性分析</a:t>
            </a:r>
            <a:endParaRPr lang="en-US" sz="1450"/>
          </a:p>
        </p:txBody>
      </p:sp>
      <p:pic>
        <p:nvPicPr>
          <p:cNvPr id="3" name="Image 0" descr="https://sgw-dx.xf-yun.com/api/v1/sparkdesk/_17413521440307e5b1ba172fb40a396d4d55b5e76604b.jpg?authorization=c2ltcGxlLWp3dCBhaz1zcGFya2Rlc2s4MDAwMDAwMDAwMDE7ZXhwPTMzMTgxNTIxNDQ7YWxnbz1obWFjLXNoYTI1NjtzaWc9VlBBL2s0d2RMRHdrV1R2UHZLT1Qxa1V0cVJRMDFsK25mSDI1UytTbXpGZz0=&amp;x_location=7YfmxI7B7uKO7jlRxIftd60vfL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45593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技术可行性分析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24788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利用现代技术栈降低开发和维护成本，提高系统的可扩展性和可靠性，同时市场需求广泛，为请假管理系统带来长远的经济效益。</a:t>
            </a:r>
            <a:endParaRPr lang="en-US" sz="1450"/>
          </a:p>
        </p:txBody>
      </p:sp>
      <p:pic>
        <p:nvPicPr>
          <p:cNvPr id="6" name="Image 1" descr="https://sgw-dx.xf-yun.com/api/v1/sparkdesk/_174135214715846906d9d78c84d949f48b3b191bce44f.jpg?authorization=c2ltcGxlLWp3dCBhaz1zcGFya2Rlc2s4MDAwMDAwMDAwMDE7ZXhwPTMzMTgxNTIxNDc7YWxnbz1obWFjLXNoYTI1NjtzaWc9ZzRnQkIvV1hSSlZQdHc0NlJrK0tqZUhPSGE1VFR2TElJd0VpaDJudU8wQT0=&amp;x_location=7YfmxI7B7uKO7jlRxIftd60vfLD="/>
          <p:cNvPicPr>
            <a:picLocks noChangeAspect="1"/>
          </p:cNvPicPr>
          <p:nvPr/>
        </p:nvPicPr>
        <p:blipFill>
          <a:blip r:embed="rId3"/>
          <a:srcRect l="154" r="153"/>
          <a:stretch>
            <a:fillRect/>
          </a:stretch>
        </p:blipFill>
        <p:spPr bwMode="auto"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24788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经济可行性评估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6031158" y="1290078"/>
            <a:ext cx="265690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系统设计注重用户体验，提供便捷的请假流程和技术支持，确保用户快速上手并在使用过程中遇到问题能够得到及时解决。</a:t>
            </a:r>
            <a:endParaRPr lang="en-US" sz="1450"/>
          </a:p>
        </p:txBody>
      </p:sp>
      <p:pic>
        <p:nvPicPr>
          <p:cNvPr id="9" name="Image 2" descr="https://sgw-dx.xf-yun.com/api/v1/sparkdesk/_1741352150457c08f77b3b9804a40bdde372af3ae15e6.jpg?authorization=c2ltcGxlLWp3dCBhaz1zcGFya2Rlc2s4MDAwMDAwMDAwMDE7ZXhwPTMzMTgxNTIxNTA7YWxnbz1obWFjLXNoYTI1NjtzaWc9VE9JSklrYnJTSFUwTWNHSGtHaDEvTkNNS1d5VmtZRFg3N2VPblJwckcrcz0=&amp;x_location=7YfmxI7B7uKO7jlRxIftd60vfLD="/>
          <p:cNvPicPr>
            <a:picLocks noChangeAspect="1"/>
          </p:cNvPicPr>
          <p:nvPr/>
        </p:nvPicPr>
        <p:blipFill>
          <a:blip r:embed="rId4"/>
          <a:srcRect l="154" r="153"/>
          <a:stretch>
            <a:fillRect/>
          </a:stretch>
        </p:blipFill>
        <p:spPr bwMode="auto"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6031158" y="826507"/>
            <a:ext cx="2656902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操作可行性探讨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45593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系统采用Python语言和Django框架，结合Hadoop分布式处理和MySQL数据库，确保了高性能、高可用性及强大的数据处理能力，满足开发需求。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用例与流程分析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2743200" y="1025863"/>
            <a:ext cx="365760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用例分析的重要性</a:t>
            </a:r>
            <a:endParaRPr lang="en-US" sz="1450"/>
          </a:p>
        </p:txBody>
      </p:sp>
      <p:sp>
        <p:nvSpPr>
          <p:cNvPr id="4" name="Text 2"/>
          <p:cNvSpPr/>
          <p:nvPr/>
        </p:nvSpPr>
        <p:spPr bwMode="auto">
          <a:xfrm>
            <a:off x="2743200" y="1368172"/>
            <a:ext cx="365760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用例分析通过详细描述系统功能需求和用户交互，确保所有需求被全面考虑，有助于澄清系统功能并预测用户与系统的互动。</a:t>
            </a:r>
            <a:endParaRPr lang="en-US" sz="1450"/>
          </a:p>
        </p:txBody>
      </p:sp>
      <p:sp>
        <p:nvSpPr>
          <p:cNvPr id="5" name="Text 3"/>
          <p:cNvSpPr/>
          <p:nvPr/>
        </p:nvSpPr>
        <p:spPr bwMode="auto">
          <a:xfrm>
            <a:off x="522707" y="2567541"/>
            <a:ext cx="365760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流程分析的作用</a:t>
            </a:r>
            <a:endParaRPr lang="en-US" sz="1450"/>
          </a:p>
        </p:txBody>
      </p:sp>
      <p:sp>
        <p:nvSpPr>
          <p:cNvPr id="6" name="Text 4"/>
          <p:cNvSpPr/>
          <p:nvPr/>
        </p:nvSpPr>
        <p:spPr bwMode="auto">
          <a:xfrm>
            <a:off x="522707" y="2899468"/>
            <a:ext cx="365760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流程分析深入挖掘系统内部工作机制，明确各功能模块间的交互顺序和数据流动路径，为系统优化提供理论依据和改进方向。</a:t>
            </a:r>
            <a:endParaRPr lang="en-US" sz="1450"/>
          </a:p>
        </p:txBody>
      </p:sp>
      <p:sp>
        <p:nvSpPr>
          <p:cNvPr id="7" name="Text 5"/>
          <p:cNvSpPr/>
          <p:nvPr/>
        </p:nvSpPr>
        <p:spPr bwMode="auto">
          <a:xfrm>
            <a:off x="4963692" y="2567541"/>
            <a:ext cx="365760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用例与流程分析的结合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4963692" y="2899468"/>
            <a:ext cx="365760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用例分析和流程分析共同构成系统设计的重要组成部分，帮助开发团队更好地理解用户需求，设计出更符合用户期望的系统。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758038" y="692534"/>
            <a:ext cx="1627924" cy="11338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750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376611" y="1651916"/>
            <a:ext cx="8390777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3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系统设计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4387465" y="2558141"/>
            <a:ext cx="369070" cy="0"/>
          </a:xfrm>
          <a:custGeom>
            <a:avLst/>
            <a:gdLst/>
            <a:ahLst/>
            <a:cxnLst/>
            <a:rect l="l" t="t" r="r" b="b"/>
            <a:pathLst>
              <a:path w="369070" extrusionOk="0">
                <a:moveTo>
                  <a:pt x="0" y="0"/>
                </a:moveTo>
                <a:moveTo>
                  <a:pt x="0" y="0"/>
                </a:moveTo>
                <a:lnTo>
                  <a:pt x="369070" y="0"/>
                </a:lnTo>
              </a:path>
            </a:pathLst>
          </a:custGeom>
          <a:noFill/>
          <a:ln w="47625">
            <a:solidFill>
              <a:srgbClr val="0B3EAA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功能结构设计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4125591" y="164592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 extrusionOk="0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 bwMode="auto">
          <a:xfrm>
            <a:off x="5024592" y="2752343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 extrusionOk="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 bwMode="auto">
          <a:xfrm>
            <a:off x="4118004" y="3799332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 extrusionOk="0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6" name="Text 4"/>
          <p:cNvSpPr/>
          <p:nvPr/>
        </p:nvSpPr>
        <p:spPr bwMode="auto">
          <a:xfrm>
            <a:off x="4287407" y="1280160"/>
            <a:ext cx="745435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7" name="Text 5"/>
          <p:cNvSpPr/>
          <p:nvPr/>
        </p:nvSpPr>
        <p:spPr bwMode="auto">
          <a:xfrm>
            <a:off x="4287407" y="342900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4278263" y="242316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9" name="Text 7"/>
          <p:cNvSpPr/>
          <p:nvPr/>
        </p:nvSpPr>
        <p:spPr bwMode="auto">
          <a:xfrm>
            <a:off x="890230" y="1280160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管理员模块设计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890230" y="1639519"/>
            <a:ext cx="310896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管理员模块是系统的核心，负责数据管理与用户权限控制，通过精细化的权限设置和高效的数据处理流程，确保系统的稳定运行和数据安全。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5235854" y="2039112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辅导员模块功能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5236250" y="2441448"/>
            <a:ext cx="310896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辅导员模块专为教育工作者设计，提供学生信息管理、课程安排和成绩录入等功能，界面直观易用，大幅提升教学管理效率。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890230" y="2761488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学生模块体验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890230" y="3163824"/>
            <a:ext cx="3108960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学生模块以用户体验为中心，提供课程选择、在线学习和成绩查询等服务，界面友好且操作简便，旨在提升学生的学习效率和满意度。</a:t>
            </a:r>
            <a:endParaRPr lang="en-US" sz="145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5111" y="1182319"/>
            <a:ext cx="914400" cy="914400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5111" y="2304288"/>
            <a:ext cx="914400" cy="914400"/>
          </a:xfrm>
          <a:prstGeom prst="rect">
            <a:avLst/>
          </a:prstGeom>
        </p:spPr>
      </p:pic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5111" y="3310127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801601" y="1138322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 extrusionOk="0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4" name="Shape 2"/>
          <p:cNvSpPr/>
          <p:nvPr/>
        </p:nvSpPr>
        <p:spPr bwMode="auto">
          <a:xfrm>
            <a:off x="1330124" y="1132915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 extrusionOk="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5" name="Shape 3"/>
          <p:cNvSpPr/>
          <p:nvPr/>
        </p:nvSpPr>
        <p:spPr bwMode="auto">
          <a:xfrm>
            <a:off x="5495514" y="1529844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 extrusionOk="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6" name="Shape 4"/>
          <p:cNvSpPr/>
          <p:nvPr/>
        </p:nvSpPr>
        <p:spPr bwMode="auto">
          <a:xfrm>
            <a:off x="2206032" y="3066458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 extrusionOk="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7" name="Text 5"/>
          <p:cNvSpPr/>
          <p:nvPr/>
        </p:nvSpPr>
        <p:spPr bwMode="auto">
          <a:xfrm>
            <a:off x="703661" y="1129178"/>
            <a:ext cx="688194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1330491" y="1187779"/>
            <a:ext cx="2944001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数据库概念结构设计</a:t>
            </a:r>
            <a:endParaRPr lang="en-US" sz="1450"/>
          </a:p>
        </p:txBody>
      </p:sp>
      <p:sp>
        <p:nvSpPr>
          <p:cNvPr id="9" name="Text 7"/>
          <p:cNvSpPr/>
          <p:nvPr/>
        </p:nvSpPr>
        <p:spPr bwMode="auto">
          <a:xfrm>
            <a:off x="1330491" y="1489531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数据库概念结构设计是系统开发中的首要步骤，通过分析系统需求，确定数据实体及其属性和关系，为后续的数据库实现奠定基础。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5495971" y="1584691"/>
            <a:ext cx="294436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数据库表结构与索引设计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5495514" y="1886460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在明确数据实体后，设计每个实体对应的数据库表结构，包括字段、数据类型及关联关系，并在关键查询字段上创建索引以提升查询效率。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2206075" y="3120882"/>
            <a:ext cx="2944001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数据库完整性约束与安全性设计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2206075" y="3422634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为确保数据的一致性和准确性，设置完整性约束条件如外键、非空和唯一性约束；同时采取用户权限管理、数据加密等措施保障数据库安全。</a:t>
            </a:r>
            <a:endParaRPr lang="en-US" sz="1450"/>
          </a:p>
        </p:txBody>
      </p:sp>
      <p:sp>
        <p:nvSpPr>
          <p:cNvPr id="14" name="Shape 12"/>
          <p:cNvSpPr/>
          <p:nvPr/>
        </p:nvSpPr>
        <p:spPr bwMode="auto">
          <a:xfrm>
            <a:off x="1677184" y="3071780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 extrusionOk="0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5" name="Text 13"/>
          <p:cNvSpPr/>
          <p:nvPr/>
        </p:nvSpPr>
        <p:spPr bwMode="auto">
          <a:xfrm>
            <a:off x="1604032" y="3066373"/>
            <a:ext cx="650309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6" name="Shape 14"/>
          <p:cNvSpPr/>
          <p:nvPr/>
        </p:nvSpPr>
        <p:spPr bwMode="auto">
          <a:xfrm>
            <a:off x="4966302" y="1535251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 extrusionOk="0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7" name="Text 15"/>
          <p:cNvSpPr/>
          <p:nvPr/>
        </p:nvSpPr>
        <p:spPr bwMode="auto">
          <a:xfrm>
            <a:off x="4847430" y="1529844"/>
            <a:ext cx="739524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758038" y="692534"/>
            <a:ext cx="1627924" cy="11338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750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376611" y="1651916"/>
            <a:ext cx="8390777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3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系统实现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4387465" y="2558141"/>
            <a:ext cx="369070" cy="0"/>
          </a:xfrm>
          <a:custGeom>
            <a:avLst/>
            <a:gdLst/>
            <a:ahLst/>
            <a:cxnLst/>
            <a:rect l="l" t="t" r="r" b="b"/>
            <a:pathLst>
              <a:path w="369070" extrusionOk="0">
                <a:moveTo>
                  <a:pt x="0" y="0"/>
                </a:moveTo>
                <a:moveTo>
                  <a:pt x="0" y="0"/>
                </a:moveTo>
                <a:lnTo>
                  <a:pt x="369070" y="0"/>
                </a:lnTo>
              </a:path>
            </a:pathLst>
          </a:custGeom>
          <a:noFill/>
          <a:ln w="47625">
            <a:solidFill>
              <a:srgbClr val="0B3EAA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197820" y="403648"/>
            <a:ext cx="2748360" cy="96926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5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1787523" y="2656286"/>
            <a:ext cx="27432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4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系统开发背景</a:t>
            </a:r>
            <a:endParaRPr lang="en-US" sz="1450"/>
          </a:p>
        </p:txBody>
      </p:sp>
      <p:sp>
        <p:nvSpPr>
          <p:cNvPr id="4" name="Text 2"/>
          <p:cNvSpPr/>
          <p:nvPr/>
        </p:nvSpPr>
        <p:spPr bwMode="auto">
          <a:xfrm>
            <a:off x="1228783" y="2587707"/>
            <a:ext cx="713232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5" name="Text 3"/>
          <p:cNvSpPr/>
          <p:nvPr/>
        </p:nvSpPr>
        <p:spPr bwMode="auto">
          <a:xfrm>
            <a:off x="5172017" y="2656286"/>
            <a:ext cx="27432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4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技术基础介绍</a:t>
            </a:r>
            <a:endParaRPr lang="en-US" sz="1450"/>
          </a:p>
        </p:txBody>
      </p:sp>
      <p:sp>
        <p:nvSpPr>
          <p:cNvPr id="6" name="Text 4"/>
          <p:cNvSpPr/>
          <p:nvPr/>
        </p:nvSpPr>
        <p:spPr bwMode="auto">
          <a:xfrm>
            <a:off x="4612883" y="2587707"/>
            <a:ext cx="713232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7" name="Text 5"/>
          <p:cNvSpPr/>
          <p:nvPr/>
        </p:nvSpPr>
        <p:spPr bwMode="auto">
          <a:xfrm>
            <a:off x="1788002" y="3246990"/>
            <a:ext cx="27432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4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需求分析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1228867" y="3178410"/>
            <a:ext cx="713232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9" name="Text 7"/>
          <p:cNvSpPr/>
          <p:nvPr/>
        </p:nvSpPr>
        <p:spPr bwMode="auto">
          <a:xfrm>
            <a:off x="5171103" y="3246990"/>
            <a:ext cx="27432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4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系统设计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4611968" y="3178410"/>
            <a:ext cx="713232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1787608" y="3837693"/>
            <a:ext cx="27432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4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系统实现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1228867" y="3769113"/>
            <a:ext cx="713232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5172017" y="3837693"/>
            <a:ext cx="27432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4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系统测试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4612883" y="3769113"/>
            <a:ext cx="713232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06</a:t>
            </a:r>
            <a:endParaRPr lang="en-US" sz="1450"/>
          </a:p>
        </p:txBody>
      </p:sp>
      <p:sp>
        <p:nvSpPr>
          <p:cNvPr id="15" name="Text 13"/>
          <p:cNvSpPr/>
          <p:nvPr/>
        </p:nvSpPr>
        <p:spPr bwMode="auto">
          <a:xfrm>
            <a:off x="1787608" y="4428396"/>
            <a:ext cx="27432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4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开发过程总结</a:t>
            </a:r>
            <a:endParaRPr lang="en-US" sz="1450"/>
          </a:p>
        </p:txBody>
      </p:sp>
      <p:sp>
        <p:nvSpPr>
          <p:cNvPr id="16" name="Text 14"/>
          <p:cNvSpPr/>
          <p:nvPr/>
        </p:nvSpPr>
        <p:spPr bwMode="auto">
          <a:xfrm>
            <a:off x="1228867" y="4359816"/>
            <a:ext cx="713232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07</a:t>
            </a:r>
            <a:endParaRPr lang="en-US" sz="1450"/>
          </a:p>
        </p:txBody>
      </p:sp>
      <p:sp>
        <p:nvSpPr>
          <p:cNvPr id="17" name="Text 15"/>
          <p:cNvSpPr/>
          <p:nvPr/>
        </p:nvSpPr>
        <p:spPr bwMode="auto">
          <a:xfrm>
            <a:off x="5171623" y="4428396"/>
            <a:ext cx="274320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4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感恩致谢</a:t>
            </a:r>
            <a:endParaRPr lang="en-US" sz="1450"/>
          </a:p>
        </p:txBody>
      </p:sp>
      <p:sp>
        <p:nvSpPr>
          <p:cNvPr id="18" name="Text 16"/>
          <p:cNvSpPr/>
          <p:nvPr/>
        </p:nvSpPr>
        <p:spPr bwMode="auto">
          <a:xfrm>
            <a:off x="4612883" y="4359816"/>
            <a:ext cx="713232" cy="5943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08</a:t>
            </a:r>
            <a:endParaRPr lang="en-US" sz="1450"/>
          </a:p>
        </p:txBody>
      </p:sp>
      <p:sp>
        <p:nvSpPr>
          <p:cNvPr id="19" name="Text 17"/>
          <p:cNvSpPr/>
          <p:nvPr/>
        </p:nvSpPr>
        <p:spPr bwMode="auto">
          <a:xfrm>
            <a:off x="3453605" y="1198692"/>
            <a:ext cx="2236791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8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注册登录功能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640994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 extrusionOk="0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4" name="Shape 2"/>
          <p:cNvSpPr/>
          <p:nvPr/>
        </p:nvSpPr>
        <p:spPr bwMode="auto">
          <a:xfrm>
            <a:off x="1066906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 extrusionOk="0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5" name="Shape 3"/>
          <p:cNvSpPr/>
          <p:nvPr/>
        </p:nvSpPr>
        <p:spPr bwMode="auto">
          <a:xfrm>
            <a:off x="640994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Shape 4"/>
          <p:cNvSpPr/>
          <p:nvPr/>
        </p:nvSpPr>
        <p:spPr bwMode="auto">
          <a:xfrm>
            <a:off x="1589474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extrusionOk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7" name="Text 5"/>
          <p:cNvSpPr/>
          <p:nvPr/>
        </p:nvSpPr>
        <p:spPr bwMode="auto">
          <a:xfrm>
            <a:off x="686714" y="1938345"/>
            <a:ext cx="23957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系统注册页面设计</a:t>
            </a:r>
            <a:endParaRPr lang="en-US" sz="1450"/>
          </a:p>
        </p:txBody>
      </p:sp>
      <p:sp>
        <p:nvSpPr>
          <p:cNvPr id="8" name="Shape 6"/>
          <p:cNvSpPr/>
          <p:nvPr/>
        </p:nvSpPr>
        <p:spPr bwMode="auto">
          <a:xfrm>
            <a:off x="3339389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 extrusionOk="0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9" name="Shape 7"/>
          <p:cNvSpPr/>
          <p:nvPr/>
        </p:nvSpPr>
        <p:spPr bwMode="auto">
          <a:xfrm>
            <a:off x="6015838" y="1792155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 extrusionOk="0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10" name="Text 8"/>
          <p:cNvSpPr/>
          <p:nvPr/>
        </p:nvSpPr>
        <p:spPr bwMode="auto">
          <a:xfrm>
            <a:off x="750722" y="2340681"/>
            <a:ext cx="226771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系统注册页面设计注重用户体验，提供简洁明了的表单供用户填写基本信息，同时进行严格的数据验证，确保信息准确无误后存储至数据库。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3385109" y="1938345"/>
            <a:ext cx="23957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登录页面与安全性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6061558" y="1938345"/>
            <a:ext cx="23957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后台管理功能概述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3449117" y="2340681"/>
            <a:ext cx="226771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登录页面允许用户通过输入用户名和密码进行身份验证，系统采用加密技术保护用户数据安全，防止SQL注入等网络攻击，提升整体安全性。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6125566" y="2340681"/>
            <a:ext cx="226771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后台管理功能为管理员、辅导员及学生提供了便捷的操作界面，支持账户管理、请假审批等操作，有效提高了高校学生管理的效率和质量。</a:t>
            </a:r>
            <a:endParaRPr lang="en-US" sz="1450"/>
          </a:p>
        </p:txBody>
      </p:sp>
      <p:sp>
        <p:nvSpPr>
          <p:cNvPr id="15" name="Text 13"/>
          <p:cNvSpPr/>
          <p:nvPr/>
        </p:nvSpPr>
        <p:spPr bwMode="auto">
          <a:xfrm>
            <a:off x="640994" y="1048069"/>
            <a:ext cx="679728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16" name="Shape 14"/>
          <p:cNvSpPr/>
          <p:nvPr/>
        </p:nvSpPr>
        <p:spPr bwMode="auto">
          <a:xfrm>
            <a:off x="3339835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7" name="Text 15"/>
          <p:cNvSpPr/>
          <p:nvPr/>
        </p:nvSpPr>
        <p:spPr bwMode="auto">
          <a:xfrm>
            <a:off x="3349080" y="1048069"/>
            <a:ext cx="709960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8" name="Shape 16"/>
          <p:cNvSpPr/>
          <p:nvPr/>
        </p:nvSpPr>
        <p:spPr bwMode="auto">
          <a:xfrm>
            <a:off x="6015819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 extrusionOk="0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0084FF"/>
          </a:solidFill>
        </p:spPr>
      </p:sp>
      <p:sp>
        <p:nvSpPr>
          <p:cNvPr id="19" name="Text 17"/>
          <p:cNvSpPr/>
          <p:nvPr/>
        </p:nvSpPr>
        <p:spPr bwMode="auto">
          <a:xfrm>
            <a:off x="6016304" y="1048069"/>
            <a:ext cx="723664" cy="3657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4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20" name="Shape 18"/>
          <p:cNvSpPr/>
          <p:nvPr/>
        </p:nvSpPr>
        <p:spPr bwMode="auto">
          <a:xfrm>
            <a:off x="4228093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extrusionOk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21" name="Shape 19"/>
          <p:cNvSpPr/>
          <p:nvPr/>
        </p:nvSpPr>
        <p:spPr bwMode="auto">
          <a:xfrm>
            <a:off x="691303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extrusionOk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22" name="Shape 20"/>
          <p:cNvSpPr/>
          <p:nvPr/>
        </p:nvSpPr>
        <p:spPr bwMode="auto">
          <a:xfrm>
            <a:off x="3765747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 extrusionOk="0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23" name="Shape 21"/>
          <p:cNvSpPr/>
          <p:nvPr/>
        </p:nvSpPr>
        <p:spPr bwMode="auto">
          <a:xfrm>
            <a:off x="6441731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 extrusionOk="0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后台角色功能</a:t>
            </a:r>
            <a:endParaRPr lang="en-US" sz="1450"/>
          </a:p>
        </p:txBody>
      </p:sp>
      <p:pic>
        <p:nvPicPr>
          <p:cNvPr id="3" name="Image 0" descr="https://sgw-dx.xf-yun.com/api/v1/sparkdesk/_1741352179290d22185527e7e4d01b267da40157c6a99.jpg?authorization=c2ltcGxlLWp3dCBhaz1zcGFya2Rlc2s4MDAwMDAwMDAwMDE7ZXhwPTMzMTgxNTIxNzk7YWxnbz1obWFjLXNoYTI1NjtzaWc9RGNZc2ZiTzV4aUJJOXdyRGJPN1dzb1pmYWdWN1JGWFY1YXg5dE5tclAxND0=&amp;x_location=7YfmxI7B7uKO7jlRxIftd60v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786384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管理员功能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822960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管理员拥有全面的管理权限，包括个人中心、学生管理、辅导员管理、班级信息管理、学生请假管理以及查看实时统计图表等，确保系统的高效运行和数据的安全管理。</a:t>
            </a:r>
            <a:endParaRPr lang="en-US" sz="1450"/>
          </a:p>
        </p:txBody>
      </p:sp>
      <p:pic>
        <p:nvPicPr>
          <p:cNvPr id="6" name="Image 1" descr="https://sgw-dx.xf-yun.com/api/v1/sparkdesk/_1741352182527a02047ff63f64b5095f947bf00e0bfde.jpg?authorization=c2ltcGxlLWp3dCBhaz1zcGFya2Rlc2s4MDAwMDAwMDAwMDE7ZXhwPTMzMTgxNTIxODI7YWxnbz1obWFjLXNoYTI1NjtzaWc9d0dnM1pKblY3UDgyY25LcFptbmZSaW04QlZPTm9nblkwMmM1b3ZCTjdkQT0=&amp;x_location=7YfmxI7B7uKO7jlRxIftd60vfLD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328416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辅导员功能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3401568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辅导员主要负责所负责班级的学生信息管理、请假处理、班级信息查看以及查看实时统计图表等，以优化管理策略，提高管理效率。</a:t>
            </a:r>
            <a:endParaRPr lang="en-US" sz="1450"/>
          </a:p>
        </p:txBody>
      </p:sp>
      <p:pic>
        <p:nvPicPr>
          <p:cNvPr id="9" name="Image 2" descr="https://sgw-dx.xf-yun.com/api/v1/sparkdesk/_174135218549915a4cba646ea43959e7b27f3aadc8a1d.jpg?authorization=c2ltcGxlLWp3dCBhaz1zcGFya2Rlc2s4MDAwMDAwMDAwMDE7ZXhwPTMzMTgxNTIxODU7YWxnbz1obWFjLXNoYTI1NjtzaWc9TStrc0dTQkRYQzRHVVcxTWFWRTZINmFzaTc4bEprNzJSakNjblBoNDVDdz0=&amp;x_location=7YfmxI7B7uKO7jlRxIftd60vfLD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5870448" y="2447488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学生功能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5943600" y="2775208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学生可以管理个人信息、提交请假申请、查看班级信息和辅导员信息等，这些功能模块的设计旨在满足不同用户的需求，提高用户体验和管理效率。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758038" y="692534"/>
            <a:ext cx="1627924" cy="11338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750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06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376611" y="1651916"/>
            <a:ext cx="8390777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3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系统测试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4387465" y="2558141"/>
            <a:ext cx="369070" cy="0"/>
          </a:xfrm>
          <a:custGeom>
            <a:avLst/>
            <a:gdLst/>
            <a:ahLst/>
            <a:cxnLst/>
            <a:rect l="l" t="t" r="r" b="b"/>
            <a:pathLst>
              <a:path w="369070" extrusionOk="0">
                <a:moveTo>
                  <a:pt x="0" y="0"/>
                </a:moveTo>
                <a:moveTo>
                  <a:pt x="0" y="0"/>
                </a:moveTo>
                <a:lnTo>
                  <a:pt x="369070" y="0"/>
                </a:lnTo>
              </a:path>
            </a:pathLst>
          </a:custGeom>
          <a:noFill/>
          <a:ln w="47625">
            <a:solidFill>
              <a:srgbClr val="0B3EAA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黑盒白盒测试</a:t>
            </a:r>
            <a:endParaRPr lang="en-US" sz="1450"/>
          </a:p>
        </p:txBody>
      </p:sp>
      <p:pic>
        <p:nvPicPr>
          <p:cNvPr id="3" name="Image 0" descr="https://sgw-dx.xf-yun.com/api/v1/sparkdesk/_17413521854493ca1080164f24a21a8c99b3fc474fe92.jpg?authorization=c2ltcGxlLWp3dCBhaz1zcGFya2Rlc2s4MDAwMDAwMDAwMDE7ZXhwPTMzMTgxNTIxODU7YWxnbz1obWFjLXNoYTI1NjtzaWc9Qm5UUGRnaENTR2w4akRKWjFOVUc5Q0FJSHl6aWlObEFxeitzZndDYWF0Yz0=&amp;x_location=7YfmxI7B7uKO7jlRxIftd60vfL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45593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黑盒测试概述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24788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白盒测试是一种软件测试方法，它基于对程序内部逻辑结构的了解，通过检查程序的源代码、流程图等来设计测试用例，以发现程序中的逻辑错误和缺陷。</a:t>
            </a:r>
            <a:endParaRPr lang="en-US" sz="1450"/>
          </a:p>
        </p:txBody>
      </p:sp>
      <p:pic>
        <p:nvPicPr>
          <p:cNvPr id="6" name="Image 1" descr="https://sgw-dx.xf-yun.com/api/v1/sparkdesk/_1741352188298b388eb282bcd4e69b316c688b02e0184.jpg?authorization=c2ltcGxlLWp3dCBhaz1zcGFya2Rlc2s4MDAwMDAwMDAwMDE7ZXhwPTMzMTgxNTIxODg7YWxnbz1obWFjLXNoYTI1NjtzaWc9V24zdTRRNUF4QktDaWYxWnJ2ZFVXREIzQ3NMOEtQNlM4RVpmVWRUZDZRUT0=&amp;x_location=7YfmxI7B7uKO7jlRxIftd60vfLD="/>
          <p:cNvPicPr>
            <a:picLocks noChangeAspect="1"/>
          </p:cNvPicPr>
          <p:nvPr/>
        </p:nvPicPr>
        <p:blipFill>
          <a:blip r:embed="rId3"/>
          <a:srcRect l="154" r="153"/>
          <a:stretch>
            <a:fillRect/>
          </a:stretch>
        </p:blipFill>
        <p:spPr bwMode="auto"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24788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白盒测试概述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6031158" y="1290078"/>
            <a:ext cx="265690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黑盒测试主要关注软件的功能，而白盒测试则更注重程序的内部逻辑结构。两者在测试目标、测试方法和测试用例设计上有所不同，但都是为了提高软件质量，确保软件的正确性和可靠性。</a:t>
            </a:r>
            <a:endParaRPr lang="en-US" sz="1450"/>
          </a:p>
        </p:txBody>
      </p:sp>
      <p:pic>
        <p:nvPicPr>
          <p:cNvPr id="9" name="Image 2" descr="https://sgw-dx.xf-yun.com/api/v1/sparkdesk/_17413521917020f70916d20df42a4adc75ad40ad3ea3d.jpg?authorization=c2ltcGxlLWp3dCBhaz1zcGFya2Rlc2s4MDAwMDAwMDAwMDE7ZXhwPTMzMTgxNTIxOTE7YWxnbz1obWFjLXNoYTI1NjtzaWc9SzM4KzZ3dHhORXgxa1ZUbHg5cXBaQ0FMdlNIV0RGY2tTSmJzSUhNblIwbz0=&amp;x_location=7YfmxI7B7uKO7jlRxIftd60vfLD="/>
          <p:cNvPicPr>
            <a:picLocks noChangeAspect="1"/>
          </p:cNvPicPr>
          <p:nvPr/>
        </p:nvPicPr>
        <p:blipFill>
          <a:blip r:embed="rId4"/>
          <a:srcRect l="154" r="153"/>
          <a:stretch>
            <a:fillRect/>
          </a:stretch>
        </p:blipFill>
        <p:spPr bwMode="auto"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6031158" y="826507"/>
            <a:ext cx="2656902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黑盒与白盒测试对比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45593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黑盒测试是一种软件测试方法，它不考虑程序内部结构和内部特性，只关注软件的功能。测试人员根据需求规格说明书设计测试用例，验证软件是否满足功能要求。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各模块功能测试</a:t>
            </a:r>
            <a:endParaRPr lang="en-US" sz="1450"/>
          </a:p>
        </p:txBody>
      </p:sp>
      <p:pic>
        <p:nvPicPr>
          <p:cNvPr id="3" name="Image 0" descr="https://sgw-dx.xf-yun.com/api/v1/sparkdesk/_17413521860967554d15dbbbc46e88981859d0a915219.jpg?authorization=c2ltcGxlLWp3dCBhaz1zcGFya2Rlc2s4MDAwMDAwMDAwMDE7ZXhwPTMzMTgxNTIxODY7YWxnbz1obWFjLXNoYTI1NjtzaWc9OVpkWFVZc21RSnNUUmFGZ2QzWEwxMmRpa0pScVp5c2lJdm13aUtHNXZnUT0=&amp;x_location=7YfmxI7B7uKO7jlRxIftd60v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功能测试的重要性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功能测试是确保软件产品质量的关键步骤，通过模拟用户操作来验证软件的各项功能是否符合预期要求，从而保障用户体验和产品稳定性。</a:t>
            </a:r>
            <a:endParaRPr lang="en-US" sz="1450"/>
          </a:p>
        </p:txBody>
      </p:sp>
      <p:sp>
        <p:nvSpPr>
          <p:cNvPr id="6" name="Text 3"/>
          <p:cNvSpPr/>
          <p:nvPr/>
        </p:nvSpPr>
        <p:spPr bwMode="auto"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功能测试的流程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 bwMode="auto"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功能测试通常包括需求分析、测试计划制定、测试用例设计、测试执行和缺陷报告等环节，每个环节都至关重要，共同确保软件功能的全面覆盖和准确验证。</a:t>
            </a:r>
            <a:endParaRPr lang="en-US" sz="1450"/>
          </a:p>
        </p:txBody>
      </p:sp>
      <p:sp>
        <p:nvSpPr>
          <p:cNvPr id="8" name="Text 5"/>
          <p:cNvSpPr/>
          <p:nvPr/>
        </p:nvSpPr>
        <p:spPr bwMode="auto"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功能测试的挑战与应对</a:t>
            </a:r>
            <a:endParaRPr lang="en-US" sz="1450"/>
          </a:p>
        </p:txBody>
      </p:sp>
      <p:sp>
        <p:nvSpPr>
          <p:cNvPr id="9" name="Text 6"/>
          <p:cNvSpPr/>
          <p:nvPr/>
        </p:nvSpPr>
        <p:spPr bwMode="auto"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在功能测试过程中，可能会遇到需求变更频繁、测试环境不稳定等挑战，通过加强沟通协调、优化测试流程和引入自动化工具等方法，可以有效提升测试效率和质量。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758038" y="692534"/>
            <a:ext cx="1627924" cy="11338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750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07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376611" y="1651916"/>
            <a:ext cx="8390777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3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开发过程总结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4387465" y="2558141"/>
            <a:ext cx="369070" cy="0"/>
          </a:xfrm>
          <a:custGeom>
            <a:avLst/>
            <a:gdLst/>
            <a:ahLst/>
            <a:cxnLst/>
            <a:rect l="l" t="t" r="r" b="b"/>
            <a:pathLst>
              <a:path w="369070" extrusionOk="0">
                <a:moveTo>
                  <a:pt x="0" y="0"/>
                </a:moveTo>
                <a:moveTo>
                  <a:pt x="0" y="0"/>
                </a:moveTo>
                <a:lnTo>
                  <a:pt x="369070" y="0"/>
                </a:lnTo>
              </a:path>
            </a:pathLst>
          </a:custGeom>
          <a:noFill/>
          <a:ln w="47625">
            <a:solidFill>
              <a:srgbClr val="0B3EAA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面临挑战与解决</a:t>
            </a:r>
            <a:endParaRPr lang="en-US" sz="1450"/>
          </a:p>
        </p:txBody>
      </p:sp>
      <p:pic>
        <p:nvPicPr>
          <p:cNvPr id="3" name="Image 0" descr="https://sgw-dx.xf-yun.com/api/v1/sparkdesk/_1741352191634c8588ebd785e43e1918ed0262fc75f02.jpg?authorization=c2ltcGxlLWp3dCBhaz1zcGFya2Rlc2s4MDAwMDAwMDAwMDE7ZXhwPTMzMTgxNTIxOTE7YWxnbz1obWFjLXNoYTI1NjtzaWc9UFBRZEdjYnk0T2VpSVFWdG5WOVVpSTcyVGZNeDNWNTdSbTk3ajZIN1dsVT0=&amp;x_location=7YfmxI7B7uKO7jlRxIftd60v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3485040" y="1130659"/>
            <a:ext cx="3309781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市场竞争激烈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485040" y="1427243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在全球化的背景下，企业面临着来自世界各地的竞争对手。为了保持竞争力，企业需要不断创新，提高产品质量和服务水平，以满足客户的需求。</a:t>
            </a:r>
            <a:endParaRPr lang="en-US" sz="1450"/>
          </a:p>
        </p:txBody>
      </p:sp>
      <p:sp>
        <p:nvSpPr>
          <p:cNvPr id="6" name="Text 3"/>
          <p:cNvSpPr/>
          <p:nvPr/>
        </p:nvSpPr>
        <p:spPr bwMode="auto">
          <a:xfrm>
            <a:off x="3485040" y="2158619"/>
            <a:ext cx="450743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技术更新迅速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 bwMode="auto">
          <a:xfrm>
            <a:off x="3485040" y="2463259"/>
            <a:ext cx="5212080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随着科技的发展，新技术层出不穷。企业需要紧跟技术发展的步伐，不断学习和掌握新的技术，以应对市场的变化和挑战。</a:t>
            </a:r>
            <a:endParaRPr lang="en-US" sz="1450"/>
          </a:p>
        </p:txBody>
      </p:sp>
      <p:sp>
        <p:nvSpPr>
          <p:cNvPr id="8" name="Text 5"/>
          <p:cNvSpPr/>
          <p:nvPr/>
        </p:nvSpPr>
        <p:spPr bwMode="auto">
          <a:xfrm>
            <a:off x="3485040" y="3194618"/>
            <a:ext cx="4861995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1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人才流失严重</a:t>
            </a:r>
            <a:endParaRPr lang="en-US" sz="1450"/>
          </a:p>
        </p:txBody>
      </p:sp>
      <p:sp>
        <p:nvSpPr>
          <p:cNvPr id="9" name="Text 6"/>
          <p:cNvSpPr/>
          <p:nvPr/>
        </p:nvSpPr>
        <p:spPr bwMode="auto">
          <a:xfrm>
            <a:off x="3485040" y="3491058"/>
            <a:ext cx="521371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优秀人才是企业发展的关键因素。然而，由于各种原因，企业可能会面临人才流失的问题。为了解决这一问题，企业需要关注员工的福利和发展，提供良好的工作环境和晋升机会。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理论实践提升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4148425" y="2215286"/>
            <a:ext cx="576615" cy="834888"/>
          </a:xfrm>
          <a:custGeom>
            <a:avLst/>
            <a:gdLst/>
            <a:ahLst/>
            <a:cxnLst/>
            <a:rect l="l" t="t" r="r" b="b"/>
            <a:pathLst>
              <a:path w="576615" h="834888" extrusionOk="0">
                <a:moveTo>
                  <a:pt x="576615" y="0"/>
                </a:moveTo>
                <a:moveTo>
                  <a:pt x="576615" y="0"/>
                </a:moveTo>
                <a:lnTo>
                  <a:pt x="0" y="834888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 bwMode="auto">
          <a:xfrm>
            <a:off x="4160714" y="1450417"/>
            <a:ext cx="564612" cy="751974"/>
          </a:xfrm>
          <a:custGeom>
            <a:avLst/>
            <a:gdLst/>
            <a:ahLst/>
            <a:cxnLst/>
            <a:rect l="l" t="t" r="r" b="b"/>
            <a:pathLst>
              <a:path w="564612" h="751974" extrusionOk="0">
                <a:moveTo>
                  <a:pt x="0" y="0"/>
                </a:moveTo>
                <a:moveTo>
                  <a:pt x="0" y="0"/>
                </a:moveTo>
                <a:lnTo>
                  <a:pt x="564612" y="751974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 bwMode="auto">
          <a:xfrm>
            <a:off x="646623" y="1078530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 extrusionOk="0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Shape 4"/>
          <p:cNvSpPr/>
          <p:nvPr/>
        </p:nvSpPr>
        <p:spPr bwMode="auto">
          <a:xfrm>
            <a:off x="1203141" y="1359276"/>
            <a:ext cx="2868202" cy="0"/>
          </a:xfrm>
          <a:custGeom>
            <a:avLst/>
            <a:gdLst/>
            <a:ahLst/>
            <a:cxnLst/>
            <a:rect l="l" t="t" r="r" b="b"/>
            <a:pathLst>
              <a:path w="2868202" extrusionOk="0">
                <a:moveTo>
                  <a:pt x="0" y="0"/>
                </a:moveTo>
                <a:moveTo>
                  <a:pt x="0" y="0"/>
                </a:moveTo>
                <a:lnTo>
                  <a:pt x="2868202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 bwMode="auto">
          <a:xfrm>
            <a:off x="4056069" y="135013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 extrusionOk="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8" name="Shape 6"/>
          <p:cNvSpPr/>
          <p:nvPr/>
        </p:nvSpPr>
        <p:spPr bwMode="auto">
          <a:xfrm>
            <a:off x="4056069" y="293287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 extrusionOk="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9" name="Shape 7"/>
          <p:cNvSpPr/>
          <p:nvPr/>
        </p:nvSpPr>
        <p:spPr bwMode="auto">
          <a:xfrm>
            <a:off x="4838991" y="2211190"/>
            <a:ext cx="3224944" cy="0"/>
          </a:xfrm>
          <a:custGeom>
            <a:avLst/>
            <a:gdLst/>
            <a:ahLst/>
            <a:cxnLst/>
            <a:rect l="l" t="t" r="r" b="b"/>
            <a:pathLst>
              <a:path w="3224944" extrusionOk="0">
                <a:moveTo>
                  <a:pt x="0" y="0"/>
                </a:moveTo>
                <a:moveTo>
                  <a:pt x="0" y="0"/>
                </a:moveTo>
                <a:lnTo>
                  <a:pt x="3224944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 bwMode="auto">
          <a:xfrm>
            <a:off x="7940859" y="1957076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 extrusionOk="0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1" name="Shape 9"/>
          <p:cNvSpPr/>
          <p:nvPr/>
        </p:nvSpPr>
        <p:spPr bwMode="auto">
          <a:xfrm>
            <a:off x="1203141" y="3113881"/>
            <a:ext cx="2886490" cy="2488"/>
          </a:xfrm>
          <a:custGeom>
            <a:avLst/>
            <a:gdLst/>
            <a:ahLst/>
            <a:cxnLst/>
            <a:rect l="l" t="t" r="r" b="b"/>
            <a:pathLst>
              <a:path w="2886490" h="2488" extrusionOk="0">
                <a:moveTo>
                  <a:pt x="0" y="0"/>
                </a:moveTo>
                <a:moveTo>
                  <a:pt x="0" y="0"/>
                </a:moveTo>
                <a:lnTo>
                  <a:pt x="2886490" y="2488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 bwMode="auto">
          <a:xfrm>
            <a:off x="646623" y="2835622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 extrusionOk="0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3" name="Text 11"/>
          <p:cNvSpPr/>
          <p:nvPr/>
        </p:nvSpPr>
        <p:spPr bwMode="auto">
          <a:xfrm>
            <a:off x="646623" y="1105962"/>
            <a:ext cx="5565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E1E1E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7940859" y="1984508"/>
            <a:ext cx="5565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E1E1E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5" name="Text 13"/>
          <p:cNvSpPr/>
          <p:nvPr/>
        </p:nvSpPr>
        <p:spPr bwMode="auto">
          <a:xfrm>
            <a:off x="646623" y="2862421"/>
            <a:ext cx="5565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150" b="1">
                <a:solidFill>
                  <a:srgbClr val="E1E1E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16" name="Text 14"/>
          <p:cNvSpPr/>
          <p:nvPr/>
        </p:nvSpPr>
        <p:spPr bwMode="auto">
          <a:xfrm>
            <a:off x="1203141" y="957284"/>
            <a:ext cx="28529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理论与实践的融合</a:t>
            </a:r>
            <a:endParaRPr lang="en-US" sz="1450"/>
          </a:p>
        </p:txBody>
      </p:sp>
      <p:sp>
        <p:nvSpPr>
          <p:cNvPr id="17" name="Text 15"/>
          <p:cNvSpPr/>
          <p:nvPr/>
        </p:nvSpPr>
        <p:spPr bwMode="auto">
          <a:xfrm>
            <a:off x="1203665" y="1359620"/>
            <a:ext cx="2852928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理论实践提升强调理论知识与实际操作的结合，通过实践活动检验和深化理论，使学习者能够更好地理解和应用所学知识。</a:t>
            </a:r>
            <a:endParaRPr lang="en-US" sz="1450"/>
          </a:p>
        </p:txBody>
      </p:sp>
      <p:sp>
        <p:nvSpPr>
          <p:cNvPr id="18" name="Text 16"/>
          <p:cNvSpPr/>
          <p:nvPr/>
        </p:nvSpPr>
        <p:spPr bwMode="auto">
          <a:xfrm>
            <a:off x="4838690" y="1808486"/>
            <a:ext cx="28529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案例分析方法</a:t>
            </a:r>
            <a:endParaRPr lang="en-US" sz="1450"/>
          </a:p>
        </p:txBody>
      </p:sp>
      <p:sp>
        <p:nvSpPr>
          <p:cNvPr id="19" name="Text 17"/>
          <p:cNvSpPr/>
          <p:nvPr/>
        </p:nvSpPr>
        <p:spPr bwMode="auto">
          <a:xfrm>
            <a:off x="4838404" y="2210926"/>
            <a:ext cx="2852928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采用案例分析方法，将复杂理论具体化，通过分析真实或模拟的案例，帮助学习者理解理论在实际情境中的应用，提升解决问题的能力。</a:t>
            </a:r>
            <a:endParaRPr lang="en-US" sz="1450"/>
          </a:p>
        </p:txBody>
      </p:sp>
      <p:sp>
        <p:nvSpPr>
          <p:cNvPr id="20" name="Text 18"/>
          <p:cNvSpPr/>
          <p:nvPr/>
        </p:nvSpPr>
        <p:spPr bwMode="auto">
          <a:xfrm>
            <a:off x="1203141" y="2704702"/>
            <a:ext cx="285292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反思与总结</a:t>
            </a:r>
            <a:endParaRPr lang="en-US" sz="1450"/>
          </a:p>
        </p:txBody>
      </p:sp>
      <p:sp>
        <p:nvSpPr>
          <p:cNvPr id="21" name="Text 19"/>
          <p:cNvSpPr/>
          <p:nvPr/>
        </p:nvSpPr>
        <p:spPr bwMode="auto">
          <a:xfrm>
            <a:off x="1203141" y="3125512"/>
            <a:ext cx="2852928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在理论学习和实践活动后进行反思与总结，是提升理论实践能力的重要环节，有助于巩固知识，发现不足，并指导未来的学习和实践方向。</a:t>
            </a:r>
            <a:endParaRPr lang="en-US" sz="1450"/>
          </a:p>
        </p:txBody>
      </p:sp>
      <p:sp>
        <p:nvSpPr>
          <p:cNvPr id="22" name="Shape 20"/>
          <p:cNvSpPr/>
          <p:nvPr/>
        </p:nvSpPr>
        <p:spPr bwMode="auto">
          <a:xfrm>
            <a:off x="4646351" y="2114870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 extrusionOk="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0084FF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758038" y="692534"/>
            <a:ext cx="1627924" cy="11338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750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08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376611" y="1651916"/>
            <a:ext cx="8390777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3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感恩致谢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4387465" y="2558141"/>
            <a:ext cx="369070" cy="0"/>
          </a:xfrm>
          <a:custGeom>
            <a:avLst/>
            <a:gdLst/>
            <a:ahLst/>
            <a:cxnLst/>
            <a:rect l="l" t="t" r="r" b="b"/>
            <a:pathLst>
              <a:path w="369070" extrusionOk="0">
                <a:moveTo>
                  <a:pt x="0" y="0"/>
                </a:moveTo>
                <a:moveTo>
                  <a:pt x="0" y="0"/>
                </a:moveTo>
                <a:lnTo>
                  <a:pt x="369070" y="0"/>
                </a:lnTo>
              </a:path>
            </a:pathLst>
          </a:custGeom>
          <a:noFill/>
          <a:ln w="47625">
            <a:solidFill>
              <a:srgbClr val="0B3EAA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导师指导感谢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4125591" y="164592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 extrusionOk="0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 bwMode="auto">
          <a:xfrm>
            <a:off x="5024592" y="2752343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 extrusionOk="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 bwMode="auto">
          <a:xfrm>
            <a:off x="4118004" y="3799332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 extrusionOk="0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B5CE6"/>
            </a:solidFill>
            <a:prstDash val="solid"/>
            <a:headEnd type="none"/>
            <a:tailEnd type="arrow"/>
          </a:ln>
        </p:spPr>
      </p:sp>
      <p:sp>
        <p:nvSpPr>
          <p:cNvPr id="6" name="Text 4"/>
          <p:cNvSpPr/>
          <p:nvPr/>
        </p:nvSpPr>
        <p:spPr bwMode="auto">
          <a:xfrm>
            <a:off x="4287407" y="1280160"/>
            <a:ext cx="745435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7" name="Text 5"/>
          <p:cNvSpPr/>
          <p:nvPr/>
        </p:nvSpPr>
        <p:spPr bwMode="auto">
          <a:xfrm>
            <a:off x="4287407" y="342900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4278263" y="242316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60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9" name="Text 7"/>
          <p:cNvSpPr/>
          <p:nvPr/>
        </p:nvSpPr>
        <p:spPr bwMode="auto">
          <a:xfrm>
            <a:off x="890230" y="1280160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导师的学术引领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890230" y="1639519"/>
            <a:ext cx="310896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在学术研究的道路上，导师以其深厚的学术造诣和前瞻性的视角，为我们指明了研究方向，帮助我们构建起扎实的理论基础，引领我们探索未知的学术领域。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5235854" y="2039112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实践指导与支持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5236250" y="2441448"/>
            <a:ext cx="310896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导师不仅在理论上给予我们指导，更在实践中提供无私的支持。他们通过项目合作、实验设计等方式，让我们有机会将理论知识应用于实际问题，锻炼我们的实践能力。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890230" y="2761488"/>
            <a:ext cx="310896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职业规划与发展建议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890230" y="3163824"/>
            <a:ext cx="3108960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面对未来的职业道路，导师凭借其丰富的经验和人脉资源，为我们提供了宝贵的职业规划建议。他们的指导帮助我们更好地认识自我，规划未来，为职业生涯的成功奠定坚实的基础。</a:t>
            </a:r>
            <a:endParaRPr lang="en-US" sz="145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5111" y="1182319"/>
            <a:ext cx="914400" cy="914400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5111" y="2304288"/>
            <a:ext cx="914400" cy="914400"/>
          </a:xfrm>
          <a:prstGeom prst="rect">
            <a:avLst/>
          </a:prstGeom>
        </p:spPr>
      </p:pic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5111" y="3310127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758038" y="692534"/>
            <a:ext cx="1627924" cy="11338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750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376611" y="1651916"/>
            <a:ext cx="8390777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3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系统开发背景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4387465" y="2558141"/>
            <a:ext cx="369070" cy="0"/>
          </a:xfrm>
          <a:custGeom>
            <a:avLst/>
            <a:gdLst/>
            <a:ahLst/>
            <a:cxnLst/>
            <a:rect l="l" t="t" r="r" b="b"/>
            <a:pathLst>
              <a:path w="369070" extrusionOk="0">
                <a:moveTo>
                  <a:pt x="0" y="0"/>
                </a:moveTo>
                <a:moveTo>
                  <a:pt x="0" y="0"/>
                </a:moveTo>
                <a:lnTo>
                  <a:pt x="369070" y="0"/>
                </a:lnTo>
              </a:path>
            </a:pathLst>
          </a:custGeom>
          <a:noFill/>
          <a:ln w="47625">
            <a:solidFill>
              <a:srgbClr val="0B3EAA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家人朋友支持</a:t>
            </a:r>
            <a:endParaRPr lang="en-US" sz="1450"/>
          </a:p>
        </p:txBody>
      </p:sp>
      <p:pic>
        <p:nvPicPr>
          <p:cNvPr id="3" name="Image 0" descr="https://sgw-dx.xf-yun.com/api/v1/sparkdesk/_174135220367402028d5b72d84e5fa45d5a611cbb018f.jpg?authorization=c2ltcGxlLWp3dCBhaz1zcGFya2Rlc2s4MDAwMDAwMDAwMDE7ZXhwPTMzMTgxNTIyMDM7YWxnbz1obWFjLXNoYTI1NjtzaWc9TjlUOXdCWm5hSStpeFE2WXpOZFlkMXRxdmtiVXN3TVUzdHB1ZzBFTzRydz0=&amp;x_location=7YfmxI7B7uKO7jlRxIftd60vfL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786384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家人的情感支柱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822960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在人生的旅途中，家人始终是我们最坚实的后盾。他们不仅给予我们无条件的爱与支持，还在我们遇到困难时提供必要的帮助和鼓励。</a:t>
            </a:r>
            <a:endParaRPr lang="en-US" sz="1450"/>
          </a:p>
        </p:txBody>
      </p:sp>
      <p:pic>
        <p:nvPicPr>
          <p:cNvPr id="6" name="Image 1" descr="https://sgw-dx.xf-yun.com/api/v1/sparkdesk/_17413522065436c2f59c376b44f1baa2be6615c6dcd6f.jpg?authorization=c2ltcGxlLWp3dCBhaz1zcGFya2Rlc2s4MDAwMDAwMDAwMDE7ZXhwPTMzMTgxNTIyMDY7YWxnbz1obWFjLXNoYTI1NjtzaWc9cnFNSzRGVURTOG90OVB5YjQvbE1uTEVlZWpQWERyTnZ3NHBRSURVT3NsYz0=&amp;x_location=7YfmxI7B7uKO7jlRxIftd60vfLD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328416" y="2446016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朋友的陪伴力量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3401568" y="2773736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朋友是我们选择的家人，他们与我们共度欢乐时光，也在挑战面前并肩作战。他们的陪伴让我们感受到温暖，增强了面对生活挑战的勇气。</a:t>
            </a:r>
            <a:endParaRPr lang="en-US" sz="1450"/>
          </a:p>
        </p:txBody>
      </p:sp>
      <p:pic>
        <p:nvPicPr>
          <p:cNvPr id="9" name="Image 2" descr="https://sgw-dx.xf-yun.com/api/v1/sparkdesk/_1741352210029699c5559313b49ab83cc13bf6440c2b1.jpg?authorization=c2ltcGxlLWp3dCBhaz1zcGFya2Rlc2s4MDAwMDAwMDAwMDE7ZXhwPTMzMTgxNTIyMTA7YWxnbz1obWFjLXNoYTI1NjtzaWc9USsrZTRYaGErajF6SHhUQTFUYUJiT1RzUXFCQ3lXZ3VXZU9Vc0RpRDdMST0=&amp;x_location=7YfmxI7B7uKO7jlRxIftd60vfLD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5870448" y="2447488"/>
            <a:ext cx="2487168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社交圈的扩展影响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5943600" y="2775208"/>
            <a:ext cx="2414016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随着社交媒体的发展，我们的社交圈得以扩大，这为我们提供了更多获取支持的途径。这些新的联系不仅丰富了我们的生活，也为我们带来了新的机遇和支持。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1273599" y="1014139"/>
            <a:ext cx="4452077" cy="141732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6500" b="1">
                <a:solidFill>
                  <a:srgbClr val="FFFFFF">
                    <a:alpha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1765553" y="826687"/>
            <a:ext cx="3468168" cy="76809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4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请假管理信息化需求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801601" y="1138322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 extrusionOk="0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4" name="Shape 2"/>
          <p:cNvSpPr/>
          <p:nvPr/>
        </p:nvSpPr>
        <p:spPr bwMode="auto">
          <a:xfrm>
            <a:off x="1330124" y="1132915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 extrusionOk="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5" name="Shape 3"/>
          <p:cNvSpPr/>
          <p:nvPr/>
        </p:nvSpPr>
        <p:spPr bwMode="auto">
          <a:xfrm>
            <a:off x="5495514" y="1529844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 extrusionOk="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6" name="Shape 4"/>
          <p:cNvSpPr/>
          <p:nvPr/>
        </p:nvSpPr>
        <p:spPr bwMode="auto">
          <a:xfrm>
            <a:off x="2206032" y="3066458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 extrusionOk="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</p:spPr>
      </p:sp>
      <p:sp>
        <p:nvSpPr>
          <p:cNvPr id="7" name="Text 5"/>
          <p:cNvSpPr/>
          <p:nvPr/>
        </p:nvSpPr>
        <p:spPr bwMode="auto">
          <a:xfrm>
            <a:off x="703661" y="1129178"/>
            <a:ext cx="688194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8" name="Text 6"/>
          <p:cNvSpPr/>
          <p:nvPr/>
        </p:nvSpPr>
        <p:spPr bwMode="auto">
          <a:xfrm>
            <a:off x="1330491" y="1187779"/>
            <a:ext cx="2944001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提高管理效率</a:t>
            </a:r>
            <a:endParaRPr lang="en-US" sz="1450"/>
          </a:p>
        </p:txBody>
      </p:sp>
      <p:sp>
        <p:nvSpPr>
          <p:cNvPr id="9" name="Text 7"/>
          <p:cNvSpPr/>
          <p:nvPr/>
        </p:nvSpPr>
        <p:spPr bwMode="auto">
          <a:xfrm>
            <a:off x="1330491" y="1489531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开发基于现代技术的大学生请假管理系统，可以实现高效、智能的请假管理。系统提供便捷的请假申请功能，支持辅导员对学生请假申请的审批与管理，为学生提供便捷高效的请假服务，同时为辅导员和学校管理层提供数据支持。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5495971" y="1584691"/>
            <a:ext cx="294436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优化学生体验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5495514" y="1886460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在线请假系统允许学生随时随地提交请假申请，无需到指定地点排队等候，大大提高了请假的便捷性。辅导员可以快速处理学生的请假申请，减少等待时间，提升学生满意度。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2206075" y="3120882"/>
            <a:ext cx="2944001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实现智能化管理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2206075" y="3422634"/>
            <a:ext cx="294436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借助Hadoop框架的强大数据处理能力，系统能够对请假记录进行统计和分析，为辅导员提供数据支持，帮助他们更好地理解学生的请假情况，提前制定应对措施。</a:t>
            </a:r>
            <a:endParaRPr lang="en-US" sz="1450"/>
          </a:p>
        </p:txBody>
      </p:sp>
      <p:sp>
        <p:nvSpPr>
          <p:cNvPr id="14" name="Shape 12"/>
          <p:cNvSpPr/>
          <p:nvPr/>
        </p:nvSpPr>
        <p:spPr bwMode="auto">
          <a:xfrm>
            <a:off x="1677184" y="3071780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 extrusionOk="0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5" name="Text 13"/>
          <p:cNvSpPr/>
          <p:nvPr/>
        </p:nvSpPr>
        <p:spPr bwMode="auto">
          <a:xfrm>
            <a:off x="1604032" y="3066373"/>
            <a:ext cx="650309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16" name="Shape 14"/>
          <p:cNvSpPr/>
          <p:nvPr/>
        </p:nvSpPr>
        <p:spPr bwMode="auto">
          <a:xfrm>
            <a:off x="4966302" y="1535251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 extrusionOk="0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7" name="Text 15"/>
          <p:cNvSpPr/>
          <p:nvPr/>
        </p:nvSpPr>
        <p:spPr bwMode="auto">
          <a:xfrm>
            <a:off x="4847430" y="1529844"/>
            <a:ext cx="739524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传统方式存在问题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5510252" y="2264253"/>
            <a:ext cx="2689524" cy="445315"/>
          </a:xfrm>
          <a:custGeom>
            <a:avLst/>
            <a:gdLst/>
            <a:ahLst/>
            <a:cxnLst/>
            <a:rect l="l" t="t" r="r" b="b"/>
            <a:pathLst>
              <a:path w="2689524" h="445315" extrusionOk="0">
                <a:moveTo>
                  <a:pt x="0" y="0"/>
                </a:moveTo>
                <a:moveTo>
                  <a:pt x="0" y="0"/>
                </a:moveTo>
                <a:lnTo>
                  <a:pt x="2689524" y="0"/>
                </a:lnTo>
                <a:lnTo>
                  <a:pt x="2689524" y="445315"/>
                </a:lnTo>
                <a:lnTo>
                  <a:pt x="0" y="445315"/>
                </a:lnTo>
                <a:close/>
              </a:path>
            </a:pathLst>
          </a:custGeom>
          <a:solidFill>
            <a:srgbClr val="5196FF"/>
          </a:solidFill>
        </p:spPr>
      </p:sp>
      <p:sp>
        <p:nvSpPr>
          <p:cNvPr id="4" name="Shape 2"/>
          <p:cNvSpPr/>
          <p:nvPr/>
        </p:nvSpPr>
        <p:spPr bwMode="auto">
          <a:xfrm rot="-8099999">
            <a:off x="7748355" y="2055442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 extrusionOk="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5196FF"/>
          </a:solidFill>
        </p:spPr>
      </p:sp>
      <p:sp>
        <p:nvSpPr>
          <p:cNvPr id="5" name="Shape 3"/>
          <p:cNvSpPr/>
          <p:nvPr/>
        </p:nvSpPr>
        <p:spPr bwMode="auto">
          <a:xfrm>
            <a:off x="512622" y="1319563"/>
            <a:ext cx="7687154" cy="576734"/>
          </a:xfrm>
          <a:custGeom>
            <a:avLst/>
            <a:gdLst/>
            <a:ahLst/>
            <a:cxnLst/>
            <a:rect l="l" t="t" r="r" b="b"/>
            <a:pathLst>
              <a:path w="7687154" h="576734" extrusionOk="0">
                <a:moveTo>
                  <a:pt x="0" y="0"/>
                </a:moveTo>
                <a:moveTo>
                  <a:pt x="0" y="0"/>
                </a:moveTo>
                <a:lnTo>
                  <a:pt x="7687154" y="0"/>
                </a:lnTo>
                <a:lnTo>
                  <a:pt x="7687154" y="576734"/>
                </a:lnTo>
                <a:lnTo>
                  <a:pt x="0" y="576734"/>
                </a:lnTo>
                <a:close/>
              </a:path>
            </a:pathLst>
          </a:custGeom>
          <a:solidFill>
            <a:srgbClr val="5196FF"/>
          </a:solidFill>
        </p:spPr>
      </p:sp>
      <p:sp>
        <p:nvSpPr>
          <p:cNvPr id="6" name="Shape 4"/>
          <p:cNvSpPr/>
          <p:nvPr/>
        </p:nvSpPr>
        <p:spPr bwMode="auto">
          <a:xfrm rot="-8099999">
            <a:off x="7739211" y="124217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 extrusionOk="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5196FF"/>
          </a:solidFill>
        </p:spPr>
      </p:sp>
      <p:sp>
        <p:nvSpPr>
          <p:cNvPr id="7" name="Shape 5"/>
          <p:cNvSpPr/>
          <p:nvPr/>
        </p:nvSpPr>
        <p:spPr bwMode="auto">
          <a:xfrm rot="-8099999">
            <a:off x="7730067" y="1610126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 extrusionOk="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8" name="Shape 6"/>
          <p:cNvSpPr/>
          <p:nvPr/>
        </p:nvSpPr>
        <p:spPr bwMode="auto">
          <a:xfrm>
            <a:off x="521765" y="1903939"/>
            <a:ext cx="2511105" cy="1682799"/>
          </a:xfrm>
          <a:custGeom>
            <a:avLst/>
            <a:gdLst/>
            <a:ahLst/>
            <a:cxnLst/>
            <a:rect l="l" t="t" r="r" b="b"/>
            <a:pathLst>
              <a:path w="2511105" h="1682799" extrusionOk="0">
                <a:moveTo>
                  <a:pt x="0" y="0"/>
                </a:moveTo>
                <a:moveTo>
                  <a:pt x="0" y="0"/>
                </a:moveTo>
                <a:lnTo>
                  <a:pt x="2511105" y="0"/>
                </a:lnTo>
                <a:lnTo>
                  <a:pt x="2511105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2E9CFF"/>
            </a:solidFill>
            <a:prstDash val="solid"/>
          </a:ln>
        </p:spPr>
      </p:sp>
      <p:sp>
        <p:nvSpPr>
          <p:cNvPr id="9" name="Shape 7"/>
          <p:cNvSpPr/>
          <p:nvPr/>
        </p:nvSpPr>
        <p:spPr bwMode="auto">
          <a:xfrm>
            <a:off x="3030749" y="2264253"/>
            <a:ext cx="2488646" cy="1682799"/>
          </a:xfrm>
          <a:custGeom>
            <a:avLst/>
            <a:gdLst/>
            <a:ahLst/>
            <a:cxnLst/>
            <a:rect l="l" t="t" r="r" b="b"/>
            <a:pathLst>
              <a:path w="2488647" h="1682799" extrusionOk="0">
                <a:moveTo>
                  <a:pt x="0" y="0"/>
                </a:moveTo>
                <a:moveTo>
                  <a:pt x="0" y="0"/>
                </a:moveTo>
                <a:lnTo>
                  <a:pt x="2488647" y="0"/>
                </a:lnTo>
                <a:lnTo>
                  <a:pt x="2488647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1B5CE6"/>
            </a:solidFill>
            <a:prstDash val="solid"/>
          </a:ln>
        </p:spPr>
      </p:sp>
      <p:sp>
        <p:nvSpPr>
          <p:cNvPr id="10" name="Shape 8"/>
          <p:cNvSpPr/>
          <p:nvPr/>
        </p:nvSpPr>
        <p:spPr bwMode="auto">
          <a:xfrm>
            <a:off x="5519396" y="2709569"/>
            <a:ext cx="2591353" cy="1682799"/>
          </a:xfrm>
          <a:custGeom>
            <a:avLst/>
            <a:gdLst/>
            <a:ahLst/>
            <a:cxnLst/>
            <a:rect l="l" t="t" r="r" b="b"/>
            <a:pathLst>
              <a:path w="2591353" h="1682799" extrusionOk="0">
                <a:moveTo>
                  <a:pt x="0" y="0"/>
                </a:moveTo>
                <a:moveTo>
                  <a:pt x="0" y="0"/>
                </a:moveTo>
                <a:lnTo>
                  <a:pt x="2591353" y="0"/>
                </a:lnTo>
                <a:lnTo>
                  <a:pt x="2591353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2E9CFF"/>
            </a:solidFill>
            <a:prstDash val="solid"/>
          </a:ln>
        </p:spPr>
      </p:sp>
      <p:sp>
        <p:nvSpPr>
          <p:cNvPr id="11" name="Text 9"/>
          <p:cNvSpPr/>
          <p:nvPr/>
        </p:nvSpPr>
        <p:spPr bwMode="auto">
          <a:xfrm>
            <a:off x="602401" y="1406762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纸质申请的脆弱性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512622" y="1864695"/>
            <a:ext cx="2501961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纸质请假条容易因各种原因丢失或损坏，这不仅导致信息的不完整，还可能影响学生的请假审批流程，增加了管理的难度和复杂性。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3017435" y="2264253"/>
            <a:ext cx="2501961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传统的请假流程依赖人工审批，这一过程繁琐且效率低下，常常因为审批延误而影响学生和教师的日常安排，降低了整体工作效率。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5510252" y="2307233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管理层的数据掌控难题</a:t>
            </a:r>
            <a:endParaRPr lang="en-US" sz="1450"/>
          </a:p>
        </p:txBody>
      </p:sp>
      <p:sp>
        <p:nvSpPr>
          <p:cNvPr id="15" name="Text 13"/>
          <p:cNvSpPr/>
          <p:nvPr/>
        </p:nvSpPr>
        <p:spPr bwMode="auto">
          <a:xfrm>
            <a:off x="5519396" y="2709569"/>
            <a:ext cx="2501961" cy="14630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1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学校管理层难以实时获取请假数据，缺乏有效的数据分析和预测工具，这限制了他们对请假情况的有效管理和决策支持能力。</a:t>
            </a:r>
            <a:endParaRPr lang="en-US" sz="1450"/>
          </a:p>
        </p:txBody>
      </p:sp>
      <p:sp>
        <p:nvSpPr>
          <p:cNvPr id="16" name="Shape 14"/>
          <p:cNvSpPr/>
          <p:nvPr/>
        </p:nvSpPr>
        <p:spPr bwMode="auto">
          <a:xfrm>
            <a:off x="3023727" y="1687519"/>
            <a:ext cx="5176049" cy="576734"/>
          </a:xfrm>
          <a:custGeom>
            <a:avLst/>
            <a:gdLst/>
            <a:ahLst/>
            <a:cxnLst/>
            <a:rect l="l" t="t" r="r" b="b"/>
            <a:pathLst>
              <a:path w="5176049" h="576734" extrusionOk="0">
                <a:moveTo>
                  <a:pt x="0" y="0"/>
                </a:moveTo>
                <a:moveTo>
                  <a:pt x="0" y="0"/>
                </a:moveTo>
                <a:lnTo>
                  <a:pt x="5176049" y="0"/>
                </a:lnTo>
                <a:lnTo>
                  <a:pt x="5176049" y="576734"/>
                </a:lnTo>
                <a:lnTo>
                  <a:pt x="0" y="576734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17" name="Text 15"/>
          <p:cNvSpPr/>
          <p:nvPr/>
        </p:nvSpPr>
        <p:spPr bwMode="auto">
          <a:xfrm>
            <a:off x="3014583" y="1774718"/>
            <a:ext cx="24304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人工审批的效率问题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758038" y="692534"/>
            <a:ext cx="1627924" cy="11338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7500" b="1">
                <a:solidFill>
                  <a:srgbClr val="0B3EA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3" name="Text 1"/>
          <p:cNvSpPr/>
          <p:nvPr/>
        </p:nvSpPr>
        <p:spPr bwMode="auto">
          <a:xfrm>
            <a:off x="376611" y="1651916"/>
            <a:ext cx="8390777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33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技术基础介绍</a:t>
            </a:r>
            <a:endParaRPr lang="en-US" sz="1450"/>
          </a:p>
        </p:txBody>
      </p:sp>
      <p:sp>
        <p:nvSpPr>
          <p:cNvPr id="4" name="Shape 2"/>
          <p:cNvSpPr/>
          <p:nvPr/>
        </p:nvSpPr>
        <p:spPr bwMode="auto">
          <a:xfrm>
            <a:off x="4387465" y="2558141"/>
            <a:ext cx="369070" cy="0"/>
          </a:xfrm>
          <a:custGeom>
            <a:avLst/>
            <a:gdLst/>
            <a:ahLst/>
            <a:cxnLst/>
            <a:rect l="l" t="t" r="r" b="b"/>
            <a:pathLst>
              <a:path w="369070" extrusionOk="0">
                <a:moveTo>
                  <a:pt x="0" y="0"/>
                </a:moveTo>
                <a:moveTo>
                  <a:pt x="0" y="0"/>
                </a:moveTo>
                <a:lnTo>
                  <a:pt x="369070" y="0"/>
                </a:lnTo>
              </a:path>
            </a:pathLst>
          </a:custGeom>
          <a:noFill/>
          <a:ln w="47625">
            <a:solidFill>
              <a:srgbClr val="0B3EAA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Django框架特点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 rot="2700000">
            <a:off x="844660" y="2788678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 extrusionOk="0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50000"/>
            </a:srgbClr>
          </a:solidFill>
        </p:spPr>
      </p:sp>
      <p:sp>
        <p:nvSpPr>
          <p:cNvPr id="4" name="Shape 2"/>
          <p:cNvSpPr/>
          <p:nvPr/>
        </p:nvSpPr>
        <p:spPr bwMode="auto">
          <a:xfrm rot="2700000">
            <a:off x="844660" y="1753483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 extrusionOk="0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50000"/>
            </a:srgbClr>
          </a:solidFill>
        </p:spPr>
      </p:sp>
      <p:sp>
        <p:nvSpPr>
          <p:cNvPr id="5" name="Shape 3"/>
          <p:cNvSpPr/>
          <p:nvPr/>
        </p:nvSpPr>
        <p:spPr bwMode="auto">
          <a:xfrm rot="2700000">
            <a:off x="844660" y="229007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 extrusionOk="0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6" name="Shape 4"/>
          <p:cNvSpPr/>
          <p:nvPr/>
        </p:nvSpPr>
        <p:spPr bwMode="auto">
          <a:xfrm rot="2700000">
            <a:off x="844660" y="331991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 extrusionOk="0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7" name="Shape 5"/>
          <p:cNvSpPr/>
          <p:nvPr/>
        </p:nvSpPr>
        <p:spPr bwMode="auto">
          <a:xfrm rot="2700000">
            <a:off x="844660" y="121679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 extrusionOk="0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</p:spPr>
      </p:sp>
      <p:sp>
        <p:nvSpPr>
          <p:cNvPr id="8" name="Text 6"/>
          <p:cNvSpPr/>
          <p:nvPr/>
        </p:nvSpPr>
        <p:spPr bwMode="auto">
          <a:xfrm>
            <a:off x="786369" y="2290075"/>
            <a:ext cx="683510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450"/>
          </a:p>
        </p:txBody>
      </p:sp>
      <p:sp>
        <p:nvSpPr>
          <p:cNvPr id="9" name="Text 7"/>
          <p:cNvSpPr/>
          <p:nvPr/>
        </p:nvSpPr>
        <p:spPr bwMode="auto">
          <a:xfrm>
            <a:off x="786369" y="3319915"/>
            <a:ext cx="683510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786369" y="1216795"/>
            <a:ext cx="683510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450"/>
          </a:p>
        </p:txBody>
      </p:sp>
      <p:sp>
        <p:nvSpPr>
          <p:cNvPr id="11" name="Shape 9"/>
          <p:cNvSpPr/>
          <p:nvPr/>
        </p:nvSpPr>
        <p:spPr bwMode="auto">
          <a:xfrm>
            <a:off x="1377951" y="110889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 extrusionOk="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1B5CE6"/>
            </a:solidFill>
            <a:prstDash val="solid"/>
          </a:ln>
        </p:spPr>
      </p:sp>
      <p:sp>
        <p:nvSpPr>
          <p:cNvPr id="12" name="Text 10"/>
          <p:cNvSpPr/>
          <p:nvPr/>
        </p:nvSpPr>
        <p:spPr bwMode="auto">
          <a:xfrm>
            <a:off x="1529002" y="1296348"/>
            <a:ext cx="237744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遵循MVC设计模式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3906614" y="1099752"/>
            <a:ext cx="4501915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Django采用模型-视图-控制器的设计模式，将业务逻辑、数据处理和用户界面分离，提高了代码的可维护性和开发效率。</a:t>
            </a:r>
            <a:endParaRPr lang="en-US" sz="1450"/>
          </a:p>
        </p:txBody>
      </p:sp>
      <p:sp>
        <p:nvSpPr>
          <p:cNvPr id="14" name="Shape 12"/>
          <p:cNvSpPr/>
          <p:nvPr/>
        </p:nvSpPr>
        <p:spPr bwMode="auto">
          <a:xfrm>
            <a:off x="1377951" y="2181487"/>
            <a:ext cx="7038804" cy="822960"/>
          </a:xfrm>
          <a:custGeom>
            <a:avLst/>
            <a:gdLst/>
            <a:ahLst/>
            <a:cxnLst/>
            <a:rect l="l" t="t" r="r" b="b"/>
            <a:pathLst>
              <a:path w="7038804" h="822960" extrusionOk="0">
                <a:moveTo>
                  <a:pt x="102870" y="0"/>
                </a:moveTo>
                <a:moveTo>
                  <a:pt x="102870" y="0"/>
                </a:moveTo>
                <a:lnTo>
                  <a:pt x="6935934" y="0"/>
                </a:lnTo>
                <a:quadBezTo>
                  <a:pt x="7038804" y="0"/>
                  <a:pt x="7038804" y="102870"/>
                </a:quadBezTo>
                <a:lnTo>
                  <a:pt x="7038804" y="720090"/>
                </a:lnTo>
                <a:quadBezTo>
                  <a:pt x="7038804" y="822960"/>
                  <a:pt x="6935934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1B5CE6"/>
            </a:solidFill>
            <a:prstDash val="solid"/>
          </a:ln>
        </p:spPr>
      </p:sp>
      <p:sp>
        <p:nvSpPr>
          <p:cNvPr id="15" name="Shape 13"/>
          <p:cNvSpPr/>
          <p:nvPr/>
        </p:nvSpPr>
        <p:spPr bwMode="auto">
          <a:xfrm>
            <a:off x="1377951" y="321201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 extrusionOk="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1B5CE6"/>
            </a:solidFill>
            <a:prstDash val="solid"/>
          </a:ln>
        </p:spPr>
      </p:sp>
      <p:sp>
        <p:nvSpPr>
          <p:cNvPr id="16" name="Text 14"/>
          <p:cNvSpPr/>
          <p:nvPr/>
        </p:nvSpPr>
        <p:spPr bwMode="auto">
          <a:xfrm>
            <a:off x="1529002" y="2368939"/>
            <a:ext cx="237744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内置ORM简化数据库操作</a:t>
            </a:r>
            <a:endParaRPr lang="en-US" sz="1450"/>
          </a:p>
        </p:txBody>
      </p:sp>
      <p:sp>
        <p:nvSpPr>
          <p:cNvPr id="17" name="Text 15"/>
          <p:cNvSpPr/>
          <p:nvPr/>
        </p:nvSpPr>
        <p:spPr bwMode="auto">
          <a:xfrm>
            <a:off x="3906614" y="2172343"/>
            <a:ext cx="4501915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Django内置的对象关系映射（ORM）系统，允许开发者以面向对象的方式操作数据库，无需编写复杂的SQL语句，大大简化了数据库操作。</a:t>
            </a:r>
            <a:endParaRPr lang="en-US" sz="1450"/>
          </a:p>
        </p:txBody>
      </p:sp>
      <p:sp>
        <p:nvSpPr>
          <p:cNvPr id="18" name="Text 16"/>
          <p:cNvSpPr/>
          <p:nvPr/>
        </p:nvSpPr>
        <p:spPr bwMode="auto">
          <a:xfrm>
            <a:off x="1529174" y="3399468"/>
            <a:ext cx="2377440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强大的后台管理系统</a:t>
            </a:r>
            <a:endParaRPr lang="en-US" sz="1450"/>
          </a:p>
        </p:txBody>
      </p:sp>
      <p:sp>
        <p:nvSpPr>
          <p:cNvPr id="19" name="Text 17"/>
          <p:cNvSpPr/>
          <p:nvPr/>
        </p:nvSpPr>
        <p:spPr bwMode="auto">
          <a:xfrm>
            <a:off x="3908443" y="3202872"/>
            <a:ext cx="4500086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Django提供了功能完善的后台管理系统，支持数据管理和内容编辑，使得非技术用户也能轻松管理网站内容，提升了网站的可维护性。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Hadoop技术应用</a:t>
            </a:r>
            <a:endParaRPr lang="en-US" sz="1450"/>
          </a:p>
        </p:txBody>
      </p:sp>
      <p:sp>
        <p:nvSpPr>
          <p:cNvPr id="3" name="Shape 1"/>
          <p:cNvSpPr/>
          <p:nvPr/>
        </p:nvSpPr>
        <p:spPr bwMode="auto"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 extrusionOk="0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4" name="Shape 2"/>
          <p:cNvSpPr/>
          <p:nvPr/>
        </p:nvSpPr>
        <p:spPr bwMode="auto"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 extrusionOk="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5" name="Shape 3"/>
          <p:cNvSpPr/>
          <p:nvPr/>
        </p:nvSpPr>
        <p:spPr bwMode="auto">
          <a:xfrm rot="-8099999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 extrusionOk="0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6" name="Shape 4"/>
          <p:cNvSpPr/>
          <p:nvPr/>
        </p:nvSpPr>
        <p:spPr bwMode="auto"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 extrusionOk="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7" name="Shape 5"/>
          <p:cNvSpPr/>
          <p:nvPr/>
        </p:nvSpPr>
        <p:spPr bwMode="auto">
          <a:xfrm rot="-8099999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 extrusionOk="0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8" name="Shape 6"/>
          <p:cNvSpPr/>
          <p:nvPr/>
        </p:nvSpPr>
        <p:spPr bwMode="auto">
          <a:xfrm rot="-8099999">
            <a:off x="8148184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 extrusionOk="0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</p:spPr>
      </p:sp>
      <p:sp>
        <p:nvSpPr>
          <p:cNvPr id="9" name="Text 7"/>
          <p:cNvSpPr/>
          <p:nvPr/>
        </p:nvSpPr>
        <p:spPr bwMode="auto">
          <a:xfrm>
            <a:off x="834307" y="1323749"/>
            <a:ext cx="2845133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分布式存储的优势</a:t>
            </a:r>
            <a:endParaRPr lang="en-US" sz="1450"/>
          </a:p>
        </p:txBody>
      </p:sp>
      <p:sp>
        <p:nvSpPr>
          <p:cNvPr id="10" name="Text 8"/>
          <p:cNvSpPr/>
          <p:nvPr/>
        </p:nvSpPr>
        <p:spPr bwMode="auto">
          <a:xfrm>
            <a:off x="3586576" y="1099566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Hadoop的HDFS通过跨多个机器存储数据，实现了高可用性和容错性。即使某个节点故障，数据仍可从其他节点恢复，确保了请假管理系统的数据安全和稳定。</a:t>
            </a:r>
            <a:endParaRPr lang="en-US" sz="1450"/>
          </a:p>
        </p:txBody>
      </p:sp>
      <p:sp>
        <p:nvSpPr>
          <p:cNvPr id="11" name="Text 9"/>
          <p:cNvSpPr/>
          <p:nvPr/>
        </p:nvSpPr>
        <p:spPr bwMode="auto">
          <a:xfrm>
            <a:off x="834307" y="2409000"/>
            <a:ext cx="2531059" cy="59318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MapReduce编程模型的应用</a:t>
            </a:r>
            <a:endParaRPr lang="en-US" sz="1450"/>
          </a:p>
        </p:txBody>
      </p:sp>
      <p:sp>
        <p:nvSpPr>
          <p:cNvPr id="12" name="Text 10"/>
          <p:cNvSpPr/>
          <p:nvPr/>
        </p:nvSpPr>
        <p:spPr bwMode="auto">
          <a:xfrm>
            <a:off x="3586576" y="2248391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利用Hadoop的MapReduce模型，请假管理系统能够将大数据处理任务分解成小任务并行执行，显著提高了数据处理速度和效率，满足高校实时处理大量请假申请的需求。</a:t>
            </a:r>
            <a:endParaRPr lang="en-US" sz="1450"/>
          </a:p>
        </p:txBody>
      </p:sp>
      <p:sp>
        <p:nvSpPr>
          <p:cNvPr id="13" name="Text 11"/>
          <p:cNvSpPr/>
          <p:nvPr/>
        </p:nvSpPr>
        <p:spPr bwMode="auto">
          <a:xfrm>
            <a:off x="834307" y="3434022"/>
            <a:ext cx="2530145" cy="57310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750" b="1">
                <a:solidFill>
                  <a:srgbClr val="1B5CE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数据分析与预测功能</a:t>
            </a:r>
            <a:endParaRPr lang="en-US" sz="1450"/>
          </a:p>
        </p:txBody>
      </p:sp>
      <p:sp>
        <p:nvSpPr>
          <p:cNvPr id="14" name="Text 12"/>
          <p:cNvSpPr/>
          <p:nvPr/>
        </p:nvSpPr>
        <p:spPr bwMode="auto">
          <a:xfrm>
            <a:off x="3586576" y="3263375"/>
            <a:ext cx="4333133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借助Hadoop强大的数据处理能力，请假管理系统可以实现对历史数据的深度分析和预测。系统通过分析学生请假趋势，帮助辅导员优化管理策略，提高审批效率和准确性。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429475" y="195358"/>
            <a:ext cx="8457788" cy="49377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2000" b="1">
                <a:solidFill>
                  <a:srgbClr val="12378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Vue.js前端优势</a:t>
            </a:r>
            <a:endParaRPr lang="en-US" sz="1450"/>
          </a:p>
        </p:txBody>
      </p:sp>
      <p:pic>
        <p:nvPicPr>
          <p:cNvPr id="3" name="Image 0" descr="https://sgw-dx.xf-yun.com/api/v1/sparkdesk/_1741352108802329f8d7d45564b039041dae445d81b6a.jpg?authorization=c2ltcGxlLWp3dCBhaz1zcGFya2Rlc2s4MDAwMDAwMDAwMDE7ZXhwPTMzMTgxNTIxMDg7YWxnbz1obWFjLXNoYTI1NjtzaWc9UFNIVSs0UFc3cEVKVTMwVHhjd1UrazY0a2hPVm5MeVMzNnhSTlZNOGtxUT0=&amp;x_location=7YfmxI7B7uKO7jlRxIftd60vfL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45593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响应式数据绑定</a:t>
            </a:r>
            <a:endParaRPr lang="en-US" sz="1450"/>
          </a:p>
        </p:txBody>
      </p:sp>
      <p:sp>
        <p:nvSpPr>
          <p:cNvPr id="5" name="Text 2"/>
          <p:cNvSpPr/>
          <p:nvPr/>
        </p:nvSpPr>
        <p:spPr bwMode="auto">
          <a:xfrm>
            <a:off x="324788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通过组合式的视图组件，开发者可以构建模块化的应用界面，每个组件独立且可复用，简化了复杂应用的开发过程。</a:t>
            </a:r>
            <a:endParaRPr lang="en-US" sz="1450"/>
          </a:p>
        </p:txBody>
      </p:sp>
      <p:pic>
        <p:nvPicPr>
          <p:cNvPr id="6" name="Image 1" descr="https://sgw-dx.xf-yun.com/api/v1/sparkdesk/_1741352112064c645e7da26164a3d991c3defd557b235.jpg?authorization=c2ltcGxlLWp3dCBhaz1zcGFya2Rlc2s4MDAwMDAwMDAwMDE7ZXhwPTMzMTgxNTIxMTI7YWxnbz1obWFjLXNoYTI1NjtzaWc9QVZCdDNSQ3ZiQm5CaXhHMnNpdGxQWkR5SzZya1piemJuakF0TEx6aGRxUT0=&amp;x_location=7YfmxI7B7uKO7jlRxIftd60vfLD="/>
          <p:cNvPicPr>
            <a:picLocks noChangeAspect="1"/>
          </p:cNvPicPr>
          <p:nvPr/>
        </p:nvPicPr>
        <p:blipFill>
          <a:blip r:embed="rId3"/>
          <a:srcRect l="154" r="153"/>
          <a:stretch>
            <a:fillRect/>
          </a:stretch>
        </p:blipFill>
        <p:spPr bwMode="auto"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3247889" y="826507"/>
            <a:ext cx="2614983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组合式视图组件</a:t>
            </a:r>
            <a:endParaRPr lang="en-US" sz="1450"/>
          </a:p>
        </p:txBody>
      </p:sp>
      <p:sp>
        <p:nvSpPr>
          <p:cNvPr id="8" name="Text 4"/>
          <p:cNvSpPr/>
          <p:nvPr/>
        </p:nvSpPr>
        <p:spPr bwMode="auto">
          <a:xfrm>
            <a:off x="6031158" y="1290078"/>
            <a:ext cx="2656902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Vue.js采用虚拟DOM技术优化页面渲染性能，只在数据真正变化时才更新DOM，减少了不必要的重绘和回流，提高用户体验。</a:t>
            </a:r>
            <a:endParaRPr lang="en-US" sz="1450"/>
          </a:p>
        </p:txBody>
      </p:sp>
      <p:pic>
        <p:nvPicPr>
          <p:cNvPr id="9" name="Image 2" descr="https://sgw-dx.xf-yun.com/api/v1/sparkdesk/_174135211472442e377940958449a8fe125d737cd291f.jpg?authorization=c2ltcGxlLWp3dCBhaz1zcGFya2Rlc2s4MDAwMDAwMDAwMDE7ZXhwPTMzMTgxNTIxMTQ7YWxnbz1obWFjLXNoYTI1NjtzaWc9UFROdm9RUWZNNWRSai82ZnZpS3puams5Z2dsR1lOWFErS3pKR3R0dkdEbz0=&amp;x_location=7YfmxI7B7uKO7jlRxIftd60vfLD="/>
          <p:cNvPicPr>
            <a:picLocks noChangeAspect="1"/>
          </p:cNvPicPr>
          <p:nvPr/>
        </p:nvPicPr>
        <p:blipFill>
          <a:blip r:embed="rId4"/>
          <a:srcRect l="154" r="153"/>
          <a:stretch>
            <a:fillRect/>
          </a:stretch>
        </p:blipFill>
        <p:spPr bwMode="auto"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6031158" y="826507"/>
            <a:ext cx="2656902" cy="448056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750" b="1">
                <a:solidFill>
                  <a:srgbClr val="4889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虚拟DOM技术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 bwMode="auto">
          <a:xfrm>
            <a:off x="455939" y="1290078"/>
            <a:ext cx="2614983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  <a:defRPr/>
            </a:pPr>
            <a:r>
              <a:rPr lang="en-US" sz="115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Vue.js的响应式数据绑定机制允许数据变化时自动更新视图，无需手动操作DOM，极大提升开发效率和代码的可维护性。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</a:majorFont>
      <a:minorFont>
        <a:latin typeface="等线"/>
        <a:ea typeface="等线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4718</Words>
  <Application>WPS 演示</Application>
  <PresentationFormat>On-screen Show (16:9)</PresentationFormat>
  <Paragraphs>412</Paragraphs>
  <Slides>31</Slides>
  <Notes>31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宋体</vt:lpstr>
      <vt:lpstr>Wingdings</vt:lpstr>
      <vt:lpstr>Arial</vt:lpstr>
      <vt:lpstr>微软雅黑</vt:lpstr>
      <vt:lpstr>等线</vt:lpstr>
      <vt:lpstr>Arial Unicode MS</vt:lpstr>
      <vt:lpstr>Calibri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其乐融融</cp:lastModifiedBy>
  <cp:revision>4</cp:revision>
  <dcterms:created xsi:type="dcterms:W3CDTF">2025-03-07T12:58:00Z</dcterms:created>
  <dcterms:modified xsi:type="dcterms:W3CDTF">2025-03-07T13:28:02Z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7FCFE19758C4460F8C2362D665FDB9FF_12</vt:lpwstr>
  </property>
  <property fmtid="{D5CDD505-2E9C-101B-9397-08002B2CF9AE}" pid="3" name="KSOProductBuildVer">
    <vt:lpwstr>2052-12.1.0.20305</vt:lpwstr>
  </property>
</Properties>
</file>